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25"/>
  </p:notesMasterIdLst>
  <p:sldIdLst>
    <p:sldId id="256" r:id="rId2"/>
    <p:sldId id="266" r:id="rId3"/>
    <p:sldId id="332" r:id="rId4"/>
    <p:sldId id="362" r:id="rId5"/>
    <p:sldId id="364" r:id="rId6"/>
    <p:sldId id="360" r:id="rId7"/>
    <p:sldId id="366" r:id="rId8"/>
    <p:sldId id="344" r:id="rId9"/>
    <p:sldId id="347" r:id="rId10"/>
    <p:sldId id="368" r:id="rId11"/>
    <p:sldId id="350" r:id="rId12"/>
    <p:sldId id="370" r:id="rId13"/>
    <p:sldId id="354" r:id="rId14"/>
    <p:sldId id="351" r:id="rId15"/>
    <p:sldId id="353" r:id="rId16"/>
    <p:sldId id="352" r:id="rId17"/>
    <p:sldId id="359" r:id="rId18"/>
    <p:sldId id="369" r:id="rId19"/>
    <p:sldId id="296" r:id="rId20"/>
    <p:sldId id="291" r:id="rId21"/>
    <p:sldId id="338" r:id="rId22"/>
    <p:sldId id="337" r:id="rId23"/>
    <p:sldId id="269" r:id="rId24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28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ктор Шутов" initials="ВШ" lastIdx="1" clrIdx="0">
    <p:extLst>
      <p:ext uri="{19B8F6BF-5375-455C-9EA6-DF929625EA0E}">
        <p15:presenceInfo xmlns:p15="http://schemas.microsoft.com/office/powerpoint/2012/main" userId="Виктор Шут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C84"/>
    <a:srgbClr val="368599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6144" autoAdjust="0"/>
  </p:normalViewPr>
  <p:slideViewPr>
    <p:cSldViewPr snapToGrid="0">
      <p:cViewPr>
        <p:scale>
          <a:sx n="100" d="100"/>
          <a:sy n="100" d="100"/>
        </p:scale>
        <p:origin x="624" y="324"/>
      </p:cViewPr>
      <p:guideLst>
        <p:guide pos="128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6A7C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ru-RU" sz="1600" dirty="0">
                <a:latin typeface="Ubuntu" panose="020B0504030602030204" pitchFamily="34" charset="0"/>
              </a:rPr>
              <a:t>Оборот организаций</a:t>
            </a:r>
          </a:p>
          <a:p>
            <a:pPr>
              <a:defRPr sz="1600">
                <a:latin typeface="Ubuntu" panose="020B0504030602030204" pitchFamily="34" charset="0"/>
              </a:defRPr>
            </a:pPr>
            <a:r>
              <a:rPr lang="ru-RU" sz="1600" dirty="0">
                <a:latin typeface="Ubuntu" panose="020B0504030602030204" pitchFamily="34" charset="0"/>
              </a:rPr>
              <a:t>за 2023 год – 718,77 млн. рублей </a:t>
            </a:r>
          </a:p>
        </c:rich>
      </c:tx>
      <c:layout>
        <c:manualLayout>
          <c:xMode val="edge"/>
          <c:yMode val="edge"/>
          <c:x val="0.25103503049561193"/>
          <c:y val="2.06609730249623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76A7C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476765312436912"/>
          <c:y val="0.14520067500606479"/>
          <c:w val="0.28216221993225993"/>
          <c:h val="0.42074728766909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организаций района за 2023 год 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BB-43BA-BA90-9E642A6F366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BB-43BA-BA90-9E642A6F366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BB-43BA-BA90-9E642A6F366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BB-43BA-BA90-9E642A6F366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BB-43BA-BA90-9E642A6F366F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BB-43BA-BA90-9E642A6F366F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DBB-43BA-BA90-9E642A6F366F}"/>
              </c:ext>
            </c:extLst>
          </c:dPt>
          <c:dLbls>
            <c:dLbl>
              <c:idx val="2"/>
              <c:layout>
                <c:manualLayout>
                  <c:x val="6.2732097439912359E-3"/>
                  <c:y val="-2.978638521988347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BB-43BA-BA90-9E642A6F366F}"/>
                </c:ext>
              </c:extLst>
            </c:dLbl>
            <c:dLbl>
              <c:idx val="3"/>
              <c:layout>
                <c:manualLayout>
                  <c:x val="6.4322279778613167E-3"/>
                  <c:y val="-4.58229218804059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BB-43BA-BA90-9E642A6F366F}"/>
                </c:ext>
              </c:extLst>
            </c:dLbl>
            <c:dLbl>
              <c:idx val="4"/>
              <c:layout>
                <c:manualLayout>
                  <c:x val="-5.5023486635649502E-3"/>
                  <c:y val="4.95599436579632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BB-43BA-BA90-9E642A6F366F}"/>
                </c:ext>
              </c:extLst>
            </c:dLbl>
            <c:dLbl>
              <c:idx val="5"/>
              <c:layout>
                <c:manualLayout>
                  <c:x val="-1.2850023826254109E-2"/>
                  <c:y val="-6.37492978661249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BB-43BA-BA90-9E642A6F366F}"/>
                </c:ext>
              </c:extLst>
            </c:dLbl>
            <c:dLbl>
              <c:idx val="6"/>
              <c:layout>
                <c:manualLayout>
                  <c:x val="-4.7094203576403808E-2"/>
                  <c:y val="-9.873784170601862E-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DBB-43BA-BA90-9E642A6F3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76A7C"/>
                    </a:solidFill>
                    <a:latin typeface="Univers" panose="020B05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Обрабатывающие производства - 1,424 млн.рублей</c:v>
                </c:pt>
                <c:pt idx="1">
                  <c:v>Торговля оптовая и розничная - 504,838 млн рублей</c:v>
                </c:pt>
                <c:pt idx="2">
                  <c:v>Транспортировка и хранение - 48,675 млн. рублей</c:v>
                </c:pt>
                <c:pt idx="3">
                  <c:v>Образование - 21,981 млн. рублей</c:v>
                </c:pt>
                <c:pt idx="4">
                  <c:v>Обеспечение электроэнергией, газом и паром - 24,058 млн. рублей</c:v>
                </c:pt>
                <c:pt idx="5">
                  <c:v>Прочие - 18,692 млн.рублей</c:v>
                </c:pt>
                <c:pt idx="6">
                  <c:v>Здравоохранение - 99,106 млн. рублей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1.4239999999999999</c:v>
                </c:pt>
                <c:pt idx="1">
                  <c:v>504.83800000000002</c:v>
                </c:pt>
                <c:pt idx="2">
                  <c:v>48.674999999999997</c:v>
                </c:pt>
                <c:pt idx="3">
                  <c:v>21.981000000000002</c:v>
                </c:pt>
                <c:pt idx="4">
                  <c:v>24.058</c:v>
                </c:pt>
                <c:pt idx="5">
                  <c:v>18.692</c:v>
                </c:pt>
                <c:pt idx="6">
                  <c:v>99.105999999999995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C41-BAE3-6DE2D1D2B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850192450841693E-2"/>
          <c:y val="0.59035364795859735"/>
          <c:w val="0.86532305628622785"/>
          <c:h val="0.36355449734056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276A7C"/>
              </a:solidFill>
              <a:latin typeface="Univers" panose="020B05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276A7C"/>
          </a:solidFill>
          <a:latin typeface="Univers" panose="020B0503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276A7C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ru-RU" sz="1400" b="1" dirty="0">
                <a:solidFill>
                  <a:srgbClr val="276A7C"/>
                </a:solidFill>
                <a:latin typeface="Ubuntu" panose="020B0504030602030204" pitchFamily="34" charset="0"/>
              </a:rPr>
              <a:t>Обрабатывающие производства </a:t>
            </a:r>
          </a:p>
          <a:p>
            <a:pPr>
              <a:defRPr sz="1400" b="1">
                <a:solidFill>
                  <a:srgbClr val="276A7C"/>
                </a:solidFill>
                <a:latin typeface="Ubuntu" panose="020B0504030602030204" pitchFamily="34" charset="0"/>
              </a:defRPr>
            </a:pPr>
            <a:r>
              <a:rPr lang="ru-RU" sz="1400" b="1" dirty="0">
                <a:solidFill>
                  <a:srgbClr val="276A7C"/>
                </a:solidFill>
                <a:latin typeface="Ubuntu" panose="020B0504030602030204" pitchFamily="34" charset="0"/>
              </a:rPr>
              <a:t>за 2023 год – </a:t>
            </a:r>
          </a:p>
          <a:p>
            <a:pPr>
              <a:defRPr sz="1400" b="1">
                <a:solidFill>
                  <a:srgbClr val="276A7C"/>
                </a:solidFill>
                <a:latin typeface="Ubuntu" panose="020B0504030602030204" pitchFamily="34" charset="0"/>
              </a:defRPr>
            </a:pPr>
            <a:r>
              <a:rPr lang="ru-RU" sz="1400" b="1" dirty="0">
                <a:solidFill>
                  <a:srgbClr val="276A7C"/>
                </a:solidFill>
                <a:latin typeface="Ubuntu" panose="020B0504030602030204" pitchFamily="34" charset="0"/>
              </a:rPr>
              <a:t>1,4</a:t>
            </a:r>
            <a:r>
              <a:rPr lang="ru-RU" sz="1400" b="1" baseline="0" dirty="0">
                <a:solidFill>
                  <a:srgbClr val="276A7C"/>
                </a:solidFill>
                <a:latin typeface="Ubuntu" panose="020B0504030602030204" pitchFamily="34" charset="0"/>
              </a:rPr>
              <a:t>2 </a:t>
            </a:r>
            <a:r>
              <a:rPr lang="ru-RU" sz="1400" b="1" dirty="0">
                <a:solidFill>
                  <a:srgbClr val="276A7C"/>
                </a:solidFill>
                <a:latin typeface="Ubuntu" panose="020B0504030602030204" pitchFamily="34" charset="0"/>
              </a:rPr>
              <a:t>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76A7C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Обрабатывающие производства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81-48DB-A3A5-CFBB04CA96AE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81-48DB-A3A5-CFBB04CA96A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81-48DB-A3A5-CFBB04CA96AE}"/>
              </c:ext>
            </c:extLst>
          </c:dPt>
          <c:dPt>
            <c:idx val="3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81-48DB-A3A5-CFBB04CA96AE}"/>
              </c:ext>
            </c:extLst>
          </c:dPt>
          <c:dPt>
            <c:idx val="4"/>
            <c:bubble3D val="0"/>
            <c:spPr>
              <a:solidFill>
                <a:schemeClr val="accent6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481-48DB-A3A5-CFBB04CA96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76A7C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Производство пищевых продуктов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B-4332-A1D9-FAB06E148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411544816669366E-2"/>
          <c:y val="0.95231858776606848"/>
          <c:w val="0.9376579740973614"/>
          <c:h val="4.7681412233931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276A7C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33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ln>
                  <a:solidFill>
                    <a:srgbClr val="04617B"/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Ubuntu" panose="020B0504030602030204" pitchFamily="34" charset="0"/>
              </a:rPr>
              <a:t>Распределение постоянного населения по возрастным группам</a:t>
            </a:r>
          </a:p>
        </c:rich>
      </c:tx>
      <c:overlay val="0"/>
      <c:spPr>
        <a:noFill/>
        <a:ln w="22303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33" b="0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88FB-40F7-AD52-B130170FAD9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FB-40F7-AD52-B130170FAD9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8FB-40F7-AD52-B130170FAD95}"/>
              </c:ext>
            </c:extLst>
          </c:dPt>
          <c:dLbls>
            <c:dLbl>
              <c:idx val="0"/>
              <c:layout>
                <c:manualLayout>
                  <c:x val="-0.161895827192724"/>
                  <c:y val="-1.84885047983405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FB-40F7-AD52-B130170FAD95}"/>
                </c:ext>
              </c:extLst>
            </c:dLbl>
            <c:dLbl>
              <c:idx val="1"/>
              <c:layout>
                <c:manualLayout>
                  <c:x val="9.2238657847208569E-2"/>
                  <c:y val="-0.1655766177375976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FB-40F7-AD52-B130170FAD95}"/>
                </c:ext>
              </c:extLst>
            </c:dLbl>
            <c:dLbl>
              <c:idx val="2"/>
              <c:layout>
                <c:manualLayout>
                  <c:x val="0.14825718977641164"/>
                  <c:y val="5.66352040999432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FB-40F7-AD52-B130170FAD95}"/>
                </c:ext>
              </c:extLst>
            </c:dLbl>
            <c:spPr>
              <a:noFill/>
              <a:ln w="2230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4" b="1" i="0" u="none" strike="noStrike" kern="1200" baseline="0">
                    <a:solidFill>
                      <a:schemeClr val="bg1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Трудоспособного возраста</c:v>
                </c:pt>
                <c:pt idx="1">
                  <c:v>Моложе трудоспособного возраста</c:v>
                </c:pt>
                <c:pt idx="2">
                  <c:v>Старше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4575</c:v>
                </c:pt>
                <c:pt idx="1">
                  <c:v>1735</c:v>
                </c:pt>
                <c:pt idx="2">
                  <c:v>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FB-40F7-AD52-B130170FA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537">
          <a:noFill/>
        </a:ln>
        <a:effectLst/>
      </c:spPr>
    </c:plotArea>
    <c:legend>
      <c:legendPos val="r"/>
      <c:layout>
        <c:manualLayout>
          <c:xMode val="edge"/>
          <c:yMode val="edge"/>
          <c:x val="0.58295587223846157"/>
          <c:y val="0.30682012420944677"/>
          <c:w val="0.32936469479776576"/>
          <c:h val="0.57472770821680086"/>
        </c:manualLayout>
      </c:layout>
      <c:overlay val="0"/>
      <c:spPr>
        <a:noFill/>
        <a:ln w="22303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32" b="1" i="0" u="none" strike="noStrike" kern="1200" baseline="0">
              <a:solidFill>
                <a:schemeClr val="tx1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276A7C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276A7C"/>
                </a:solidFill>
                <a:latin typeface="Ubuntu" panose="020B0504030602030204" pitchFamily="34" charset="0"/>
              </a:rPr>
              <a:t>Количество субъектов малого и среднего предпринимательства на 01.01.2024 – 246 ед., или 105,1% к 01.01.2023</a:t>
            </a:r>
          </a:p>
        </c:rich>
      </c:tx>
      <c:layout>
        <c:manualLayout>
          <c:xMode val="edge"/>
          <c:yMode val="edge"/>
          <c:x val="0.12602658788774002"/>
          <c:y val="3.7609707318822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76A7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субъектов малого и среднего предпринимательства на 01.01.2024 – ...ед., или ...% к 01.01.2023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55-4588-AAC6-83922F9C7C6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55-4588-AAC6-83922F9C7C6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55-4588-AAC6-83922F9C7C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76A7C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Малые</c:v>
                </c:pt>
                <c:pt idx="1">
                  <c:v>Микро</c:v>
                </c:pt>
                <c:pt idx="2">
                  <c:v>ИП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40</c:v>
                </c:pt>
                <c:pt idx="2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A6-44CF-964D-603B624D0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211834558986252E-2"/>
          <c:y val="0.83185044311598944"/>
          <c:w val="0.98278816544101377"/>
          <c:h val="0.14432241808561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276A7C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image" Target="../media/image78.jpeg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10" Type="http://schemas.openxmlformats.org/officeDocument/2006/relationships/image" Target="../media/image87.jpeg"/><Relationship Id="rId4" Type="http://schemas.openxmlformats.org/officeDocument/2006/relationships/image" Target="../media/image81.jpeg"/><Relationship Id="rId9" Type="http://schemas.openxmlformats.org/officeDocument/2006/relationships/image" Target="../media/image86.jp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image" Target="../media/image88.jpeg"/><Relationship Id="rId6" Type="http://schemas.openxmlformats.org/officeDocument/2006/relationships/image" Target="../media/image93.jpeg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image" Target="../media/image96.jpeg"/><Relationship Id="rId4" Type="http://schemas.openxmlformats.org/officeDocument/2006/relationships/image" Target="../media/image9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image" Target="../media/image78.jpeg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10" Type="http://schemas.openxmlformats.org/officeDocument/2006/relationships/image" Target="../media/image87.jpeg"/><Relationship Id="rId4" Type="http://schemas.openxmlformats.org/officeDocument/2006/relationships/image" Target="../media/image81.jpeg"/><Relationship Id="rId9" Type="http://schemas.openxmlformats.org/officeDocument/2006/relationships/image" Target="../media/image86.jp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image" Target="../media/image88.jpeg"/><Relationship Id="rId6" Type="http://schemas.openxmlformats.org/officeDocument/2006/relationships/image" Target="../media/image93.jpeg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image" Target="../media/image96.jpeg"/><Relationship Id="rId4" Type="http://schemas.openxmlformats.org/officeDocument/2006/relationships/image" Target="../media/image9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77595-17F4-4FF8-9C1D-39EC0AB999D1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</dgm:pt>
    <dgm:pt modelId="{4A574D39-DFCE-4536-8395-1A7A76139988}">
      <dgm:prSet phldrT="[Текст]"/>
      <dgm:spPr/>
      <dgm:t>
        <a:bodyPr/>
        <a:lstStyle/>
        <a:p>
          <a:pPr algn="l"/>
          <a:r>
            <a:rPr lang="ru-RU" dirty="0">
              <a:solidFill>
                <a:schemeClr val="accent5">
                  <a:lumMod val="50000"/>
                </a:schemeClr>
              </a:solidFill>
            </a:rPr>
            <a:t>Площадь Кильмезского района – 310 640 га</a:t>
          </a:r>
        </a:p>
      </dgm:t>
    </dgm:pt>
    <dgm:pt modelId="{237352DE-9A53-48D7-94C7-EFC0B7AD1912}" type="parTrans" cxnId="{3007A3BF-3EA2-4D73-8B3C-60D52F95A6CA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19AA6A21-CD1E-4552-891A-3D1EE381B6B3}" type="sibTrans" cxnId="{3007A3BF-3EA2-4D73-8B3C-60D52F95A6CA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2FF935B8-D218-49CE-88D9-7C11007C71CF}">
      <dgm:prSet phldrT="[Текст]"/>
      <dgm:spPr/>
      <dgm:t>
        <a:bodyPr/>
        <a:lstStyle/>
        <a:p>
          <a:pPr algn="l"/>
          <a:r>
            <a:rPr lang="ru-RU" dirty="0">
              <a:solidFill>
                <a:schemeClr val="accent5">
                  <a:lumMod val="50000"/>
                </a:schemeClr>
              </a:solidFill>
            </a:rPr>
            <a:t>Численность населения на 01.01.2024 года </a:t>
          </a:r>
        </a:p>
        <a:p>
          <a:pPr algn="l"/>
          <a:r>
            <a:rPr lang="ru-RU" dirty="0">
              <a:solidFill>
                <a:schemeClr val="accent5">
                  <a:lumMod val="50000"/>
                </a:schemeClr>
              </a:solidFill>
            </a:rPr>
            <a:t> составила  9 573 человека</a:t>
          </a:r>
        </a:p>
      </dgm:t>
    </dgm:pt>
    <dgm:pt modelId="{3FA0A8F6-3DFF-4EA9-A841-0CE19026CE66}" type="parTrans" cxnId="{3EAAA2FD-966C-4B2C-B1E0-4875698292E4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0ECE964F-5BE8-41CF-946D-560D1E0EF82F}" type="sibTrans" cxnId="{3EAAA2FD-966C-4B2C-B1E0-4875698292E4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3B638BB8-EDE5-41C9-8098-1AC45C4A6E52}">
      <dgm:prSet phldrT="[Текст]"/>
      <dgm:spPr/>
      <dgm:t>
        <a:bodyPr/>
        <a:lstStyle/>
        <a:p>
          <a:pPr algn="l"/>
          <a:r>
            <a:rPr lang="ru-RU" dirty="0">
              <a:solidFill>
                <a:schemeClr val="accent5">
                  <a:lumMod val="50000"/>
                </a:schemeClr>
              </a:solidFill>
            </a:rPr>
            <a:t>Расположен в юго-восточной части Кировской области</a:t>
          </a:r>
        </a:p>
      </dgm:t>
    </dgm:pt>
    <dgm:pt modelId="{FD205F7C-35E6-4C43-8822-9DC407EA3416}" type="parTrans" cxnId="{A40EAE38-E29F-4E03-BBEA-260FB61CD3BF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B62A958D-8216-4925-AFD0-1124FDD36B27}" type="sibTrans" cxnId="{A40EAE38-E29F-4E03-BBEA-260FB61CD3BF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4FBB5DB1-D9B4-47B4-93D3-28042710206F}">
      <dgm:prSet phldrT="[Текст]"/>
      <dgm:spPr/>
      <dgm:t>
        <a:bodyPr/>
        <a:lstStyle/>
        <a:p>
          <a:pPr algn="l"/>
          <a:r>
            <a:rPr lang="ru-RU" dirty="0">
              <a:solidFill>
                <a:schemeClr val="accent5">
                  <a:lumMod val="50000"/>
                </a:schemeClr>
              </a:solidFill>
            </a:rPr>
            <a:t>В 239 км от областного центра г. Кирова</a:t>
          </a:r>
        </a:p>
      </dgm:t>
    </dgm:pt>
    <dgm:pt modelId="{A6C76A97-1FC5-4EDB-8EB6-F3304EC0CABF}" type="parTrans" cxnId="{2D469EE4-8A21-445D-8353-FC6DD832CAD4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63F88016-58B0-4257-A6C8-6025E44E3FB5}" type="sibTrans" cxnId="{2D469EE4-8A21-445D-8353-FC6DD832CAD4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29E1AEC5-1D14-4602-9D25-C97432F446A7}">
      <dgm:prSet/>
      <dgm:spPr/>
      <dgm:t>
        <a:bodyPr/>
        <a:lstStyle/>
        <a:p>
          <a:pPr algn="l"/>
          <a:r>
            <a:rPr lang="ru-RU" dirty="0">
              <a:solidFill>
                <a:schemeClr val="accent5">
                  <a:lumMod val="50000"/>
                </a:schemeClr>
              </a:solidFill>
            </a:rPr>
            <a:t>С севера район граничит с Немским районом, </a:t>
          </a:r>
          <a:br>
            <a:rPr lang="ru-RU" dirty="0">
              <a:solidFill>
                <a:schemeClr val="accent5">
                  <a:lumMod val="50000"/>
                </a:schemeClr>
              </a:solidFill>
            </a:rPr>
          </a:br>
          <a:r>
            <a:rPr lang="ru-RU" dirty="0">
              <a:solidFill>
                <a:schemeClr val="accent5">
                  <a:lumMod val="50000"/>
                </a:schemeClr>
              </a:solidFill>
            </a:rPr>
            <a:t>с запада – с Уржумским районом, с юга — </a:t>
          </a:r>
          <a:br>
            <a:rPr lang="ru-RU" dirty="0">
              <a:solidFill>
                <a:schemeClr val="accent5">
                  <a:lumMod val="50000"/>
                </a:schemeClr>
              </a:solidFill>
            </a:rPr>
          </a:br>
          <a:r>
            <a:rPr lang="ru-RU" dirty="0">
              <a:solidFill>
                <a:schemeClr val="accent5">
                  <a:lumMod val="50000"/>
                </a:schemeClr>
              </a:solidFill>
            </a:rPr>
            <a:t>с Малмыжским районом, с востока – </a:t>
          </a:r>
          <a:br>
            <a:rPr lang="ru-RU" dirty="0">
              <a:solidFill>
                <a:schemeClr val="accent5">
                  <a:lumMod val="50000"/>
                </a:schemeClr>
              </a:solidFill>
            </a:rPr>
          </a:br>
          <a:r>
            <a:rPr lang="ru-RU" dirty="0">
              <a:solidFill>
                <a:schemeClr val="accent5">
                  <a:lumMod val="50000"/>
                </a:schemeClr>
              </a:solidFill>
            </a:rPr>
            <a:t>с Удмуртской Республикой</a:t>
          </a:r>
        </a:p>
      </dgm:t>
    </dgm:pt>
    <dgm:pt modelId="{DACB69FE-EE8B-4593-BCAA-5B3662ED4566}" type="parTrans" cxnId="{351812A0-BA63-471D-A709-26B3A7C1DAA9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59CA7C08-6968-4AA9-851C-18C9BFC47244}" type="sibTrans" cxnId="{351812A0-BA63-471D-A709-26B3A7C1DAA9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B8D97975-5B1A-48A8-811E-C7DBCD7A2459}" type="pres">
      <dgm:prSet presAssocID="{94177595-17F4-4FF8-9C1D-39EC0AB999D1}" presName="linearFlow" presStyleCnt="0">
        <dgm:presLayoutVars>
          <dgm:dir/>
          <dgm:resizeHandles val="exact"/>
        </dgm:presLayoutVars>
      </dgm:prSet>
      <dgm:spPr/>
    </dgm:pt>
    <dgm:pt modelId="{C37AC9FC-E69F-47E8-8D3D-13389C76A90C}" type="pres">
      <dgm:prSet presAssocID="{4A574D39-DFCE-4536-8395-1A7A76139988}" presName="composite" presStyleCnt="0"/>
      <dgm:spPr/>
    </dgm:pt>
    <dgm:pt modelId="{B206E152-9543-4B04-942D-B71B97FA2809}" type="pres">
      <dgm:prSet presAssocID="{4A574D39-DFCE-4536-8395-1A7A76139988}" presName="imgShp" presStyleLbl="fgImgPlac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150871-3D66-4660-A9F8-545D757C29E0}" type="pres">
      <dgm:prSet presAssocID="{4A574D39-DFCE-4536-8395-1A7A76139988}" presName="txShp" presStyleLbl="node1" presStyleIdx="0" presStyleCnt="5">
        <dgm:presLayoutVars>
          <dgm:bulletEnabled val="1"/>
        </dgm:presLayoutVars>
      </dgm:prSet>
      <dgm:spPr/>
    </dgm:pt>
    <dgm:pt modelId="{5919816E-872E-4E90-BFE0-26A078172928}" type="pres">
      <dgm:prSet presAssocID="{19AA6A21-CD1E-4552-891A-3D1EE381B6B3}" presName="spacing" presStyleCnt="0"/>
      <dgm:spPr/>
    </dgm:pt>
    <dgm:pt modelId="{DCFF59A9-86CF-4029-AD05-4919C43417BA}" type="pres">
      <dgm:prSet presAssocID="{2FF935B8-D218-49CE-88D9-7C11007C71CF}" presName="composite" presStyleCnt="0"/>
      <dgm:spPr/>
    </dgm:pt>
    <dgm:pt modelId="{2CC8DD49-D60F-4E0A-BE24-793E1003DA2A}" type="pres">
      <dgm:prSet presAssocID="{2FF935B8-D218-49CE-88D9-7C11007C71CF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Расширение бизнеса со сплошной заливкой"/>
        </a:ext>
      </dgm:extLst>
    </dgm:pt>
    <dgm:pt modelId="{075C391D-A92A-4AA2-804B-39DD9C806DB4}" type="pres">
      <dgm:prSet presAssocID="{2FF935B8-D218-49CE-88D9-7C11007C71CF}" presName="txShp" presStyleLbl="node1" presStyleIdx="1" presStyleCnt="5" custLinFactNeighborY="4837">
        <dgm:presLayoutVars>
          <dgm:bulletEnabled val="1"/>
        </dgm:presLayoutVars>
      </dgm:prSet>
      <dgm:spPr/>
    </dgm:pt>
    <dgm:pt modelId="{CEC314B2-6E3B-424B-B4D5-4C8514CBE107}" type="pres">
      <dgm:prSet presAssocID="{0ECE964F-5BE8-41CF-946D-560D1E0EF82F}" presName="spacing" presStyleCnt="0"/>
      <dgm:spPr/>
    </dgm:pt>
    <dgm:pt modelId="{31424A43-BFC7-4672-A69C-A23A25E12AAC}" type="pres">
      <dgm:prSet presAssocID="{3B638BB8-EDE5-41C9-8098-1AC45C4A6E52}" presName="composite" presStyleCnt="0"/>
      <dgm:spPr/>
    </dgm:pt>
    <dgm:pt modelId="{2F7B38E9-D7CE-4C53-9D41-0F957F151345}" type="pres">
      <dgm:prSet presAssocID="{3B638BB8-EDE5-41C9-8098-1AC45C4A6E52}" presName="imgShp" presStyleLbl="fgImgPlace1" presStyleIdx="2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олнце со сплошной заливкой"/>
        </a:ext>
      </dgm:extLst>
    </dgm:pt>
    <dgm:pt modelId="{3B84FB55-0F28-48BA-8BF6-442902B597AE}" type="pres">
      <dgm:prSet presAssocID="{3B638BB8-EDE5-41C9-8098-1AC45C4A6E52}" presName="txShp" presStyleLbl="node1" presStyleIdx="2" presStyleCnt="5" custLinFactNeighborX="-558" custLinFactNeighborY="1209">
        <dgm:presLayoutVars>
          <dgm:bulletEnabled val="1"/>
        </dgm:presLayoutVars>
      </dgm:prSet>
      <dgm:spPr/>
    </dgm:pt>
    <dgm:pt modelId="{23788B4B-BD81-46BC-995A-6EF422A38274}" type="pres">
      <dgm:prSet presAssocID="{B62A958D-8216-4925-AFD0-1124FDD36B27}" presName="spacing" presStyleCnt="0"/>
      <dgm:spPr/>
    </dgm:pt>
    <dgm:pt modelId="{55997A70-71F6-447E-B568-52C5C11505DC}" type="pres">
      <dgm:prSet presAssocID="{4FBB5DB1-D9B4-47B4-93D3-28042710206F}" presName="composite" presStyleCnt="0"/>
      <dgm:spPr/>
    </dgm:pt>
    <dgm:pt modelId="{2E8B646B-8724-4BA7-A821-151F4F690A0A}" type="pres">
      <dgm:prSet presAssocID="{4FBB5DB1-D9B4-47B4-93D3-28042710206F}" presName="imgShp" presStyleLbl="fgImgPlace1" presStyleIdx="3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ередача со сплошной заливкой"/>
        </a:ext>
      </dgm:extLst>
    </dgm:pt>
    <dgm:pt modelId="{2DDD6B61-F4BE-40A9-8A39-99C3694EC3D3}" type="pres">
      <dgm:prSet presAssocID="{4FBB5DB1-D9B4-47B4-93D3-28042710206F}" presName="txShp" presStyleLbl="node1" presStyleIdx="3" presStyleCnt="5">
        <dgm:presLayoutVars>
          <dgm:bulletEnabled val="1"/>
        </dgm:presLayoutVars>
      </dgm:prSet>
      <dgm:spPr/>
    </dgm:pt>
    <dgm:pt modelId="{6BCD0984-C5E6-45BC-A7E1-900C5E2D3BCF}" type="pres">
      <dgm:prSet presAssocID="{63F88016-58B0-4257-A6C8-6025E44E3FB5}" presName="spacing" presStyleCnt="0"/>
      <dgm:spPr/>
    </dgm:pt>
    <dgm:pt modelId="{BCE3B211-ED3F-47FD-BB5A-7DDE1D251E39}" type="pres">
      <dgm:prSet presAssocID="{29E1AEC5-1D14-4602-9D25-C97432F446A7}" presName="composite" presStyleCnt="0"/>
      <dgm:spPr/>
    </dgm:pt>
    <dgm:pt modelId="{9D2B9766-563E-4429-A466-996BA6A7726B}" type="pres">
      <dgm:prSet presAssocID="{29E1AEC5-1D14-4602-9D25-C97432F446A7}" presName="imgShp" presStyleLbl="fgImgPlac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оциальная сеть со сплошной заливкой"/>
        </a:ext>
      </dgm:extLst>
    </dgm:pt>
    <dgm:pt modelId="{D355A142-9A0F-4E18-B106-404A335EF473}" type="pres">
      <dgm:prSet presAssocID="{29E1AEC5-1D14-4602-9D25-C97432F446A7}" presName="txShp" presStyleLbl="node1" presStyleIdx="4" presStyleCnt="5" custScaleY="132320">
        <dgm:presLayoutVars>
          <dgm:bulletEnabled val="1"/>
        </dgm:presLayoutVars>
      </dgm:prSet>
      <dgm:spPr/>
    </dgm:pt>
  </dgm:ptLst>
  <dgm:cxnLst>
    <dgm:cxn modelId="{F7714330-E78A-4723-BDA6-A41795C38B10}" type="presOf" srcId="{4FBB5DB1-D9B4-47B4-93D3-28042710206F}" destId="{2DDD6B61-F4BE-40A9-8A39-99C3694EC3D3}" srcOrd="0" destOrd="0" presId="urn:microsoft.com/office/officeart/2005/8/layout/vList3"/>
    <dgm:cxn modelId="{A40EAE38-E29F-4E03-BBEA-260FB61CD3BF}" srcId="{94177595-17F4-4FF8-9C1D-39EC0AB999D1}" destId="{3B638BB8-EDE5-41C9-8098-1AC45C4A6E52}" srcOrd="2" destOrd="0" parTransId="{FD205F7C-35E6-4C43-8822-9DC407EA3416}" sibTransId="{B62A958D-8216-4925-AFD0-1124FDD36B27}"/>
    <dgm:cxn modelId="{5D40F669-1651-44A7-B52A-8008B579FE05}" type="presOf" srcId="{94177595-17F4-4FF8-9C1D-39EC0AB999D1}" destId="{B8D97975-5B1A-48A8-811E-C7DBCD7A2459}" srcOrd="0" destOrd="0" presId="urn:microsoft.com/office/officeart/2005/8/layout/vList3"/>
    <dgm:cxn modelId="{351812A0-BA63-471D-A709-26B3A7C1DAA9}" srcId="{94177595-17F4-4FF8-9C1D-39EC0AB999D1}" destId="{29E1AEC5-1D14-4602-9D25-C97432F446A7}" srcOrd="4" destOrd="0" parTransId="{DACB69FE-EE8B-4593-BCAA-5B3662ED4566}" sibTransId="{59CA7C08-6968-4AA9-851C-18C9BFC47244}"/>
    <dgm:cxn modelId="{3007A3BF-3EA2-4D73-8B3C-60D52F95A6CA}" srcId="{94177595-17F4-4FF8-9C1D-39EC0AB999D1}" destId="{4A574D39-DFCE-4536-8395-1A7A76139988}" srcOrd="0" destOrd="0" parTransId="{237352DE-9A53-48D7-94C7-EFC0B7AD1912}" sibTransId="{19AA6A21-CD1E-4552-891A-3D1EE381B6B3}"/>
    <dgm:cxn modelId="{2B58D9C2-69B5-417F-BD67-EA886E13B8E3}" type="presOf" srcId="{3B638BB8-EDE5-41C9-8098-1AC45C4A6E52}" destId="{3B84FB55-0F28-48BA-8BF6-442902B597AE}" srcOrd="0" destOrd="0" presId="urn:microsoft.com/office/officeart/2005/8/layout/vList3"/>
    <dgm:cxn modelId="{1C101ACD-9E56-4A4F-B32C-7FFC1E0746F4}" type="presOf" srcId="{4A574D39-DFCE-4536-8395-1A7A76139988}" destId="{98150871-3D66-4660-A9F8-545D757C29E0}" srcOrd="0" destOrd="0" presId="urn:microsoft.com/office/officeart/2005/8/layout/vList3"/>
    <dgm:cxn modelId="{6B7FE1CF-708A-422C-BEBF-FBCF77C5E318}" type="presOf" srcId="{2FF935B8-D218-49CE-88D9-7C11007C71CF}" destId="{075C391D-A92A-4AA2-804B-39DD9C806DB4}" srcOrd="0" destOrd="0" presId="urn:microsoft.com/office/officeart/2005/8/layout/vList3"/>
    <dgm:cxn modelId="{C16675DD-12C2-4DE3-B584-88DCA2D58E87}" type="presOf" srcId="{29E1AEC5-1D14-4602-9D25-C97432F446A7}" destId="{D355A142-9A0F-4E18-B106-404A335EF473}" srcOrd="0" destOrd="0" presId="urn:microsoft.com/office/officeart/2005/8/layout/vList3"/>
    <dgm:cxn modelId="{2D469EE4-8A21-445D-8353-FC6DD832CAD4}" srcId="{94177595-17F4-4FF8-9C1D-39EC0AB999D1}" destId="{4FBB5DB1-D9B4-47B4-93D3-28042710206F}" srcOrd="3" destOrd="0" parTransId="{A6C76A97-1FC5-4EDB-8EB6-F3304EC0CABF}" sibTransId="{63F88016-58B0-4257-A6C8-6025E44E3FB5}"/>
    <dgm:cxn modelId="{3EAAA2FD-966C-4B2C-B1E0-4875698292E4}" srcId="{94177595-17F4-4FF8-9C1D-39EC0AB999D1}" destId="{2FF935B8-D218-49CE-88D9-7C11007C71CF}" srcOrd="1" destOrd="0" parTransId="{3FA0A8F6-3DFF-4EA9-A841-0CE19026CE66}" sibTransId="{0ECE964F-5BE8-41CF-946D-560D1E0EF82F}"/>
    <dgm:cxn modelId="{CB1F3F28-65BD-4A49-83C1-38C884C78D1C}" type="presParOf" srcId="{B8D97975-5B1A-48A8-811E-C7DBCD7A2459}" destId="{C37AC9FC-E69F-47E8-8D3D-13389C76A90C}" srcOrd="0" destOrd="0" presId="urn:microsoft.com/office/officeart/2005/8/layout/vList3"/>
    <dgm:cxn modelId="{25A4026F-36F1-4C92-BCD3-C3237BAA0D46}" type="presParOf" srcId="{C37AC9FC-E69F-47E8-8D3D-13389C76A90C}" destId="{B206E152-9543-4B04-942D-B71B97FA2809}" srcOrd="0" destOrd="0" presId="urn:microsoft.com/office/officeart/2005/8/layout/vList3"/>
    <dgm:cxn modelId="{461300DC-110B-4762-966A-B9A570941AB0}" type="presParOf" srcId="{C37AC9FC-E69F-47E8-8D3D-13389C76A90C}" destId="{98150871-3D66-4660-A9F8-545D757C29E0}" srcOrd="1" destOrd="0" presId="urn:microsoft.com/office/officeart/2005/8/layout/vList3"/>
    <dgm:cxn modelId="{12339DC5-86F7-4D1C-890A-1339D6FAA06B}" type="presParOf" srcId="{B8D97975-5B1A-48A8-811E-C7DBCD7A2459}" destId="{5919816E-872E-4E90-BFE0-26A078172928}" srcOrd="1" destOrd="0" presId="urn:microsoft.com/office/officeart/2005/8/layout/vList3"/>
    <dgm:cxn modelId="{413738A8-6CFB-4265-AABD-D23383A41984}" type="presParOf" srcId="{B8D97975-5B1A-48A8-811E-C7DBCD7A2459}" destId="{DCFF59A9-86CF-4029-AD05-4919C43417BA}" srcOrd="2" destOrd="0" presId="urn:microsoft.com/office/officeart/2005/8/layout/vList3"/>
    <dgm:cxn modelId="{0188E3D9-3104-4C97-9268-5C5F9CB8F035}" type="presParOf" srcId="{DCFF59A9-86CF-4029-AD05-4919C43417BA}" destId="{2CC8DD49-D60F-4E0A-BE24-793E1003DA2A}" srcOrd="0" destOrd="0" presId="urn:microsoft.com/office/officeart/2005/8/layout/vList3"/>
    <dgm:cxn modelId="{6513C54D-B991-4660-BC15-007B5D16CC6D}" type="presParOf" srcId="{DCFF59A9-86CF-4029-AD05-4919C43417BA}" destId="{075C391D-A92A-4AA2-804B-39DD9C806DB4}" srcOrd="1" destOrd="0" presId="urn:microsoft.com/office/officeart/2005/8/layout/vList3"/>
    <dgm:cxn modelId="{77254980-288A-4551-8049-E0191BD1746A}" type="presParOf" srcId="{B8D97975-5B1A-48A8-811E-C7DBCD7A2459}" destId="{CEC314B2-6E3B-424B-B4D5-4C8514CBE107}" srcOrd="3" destOrd="0" presId="urn:microsoft.com/office/officeart/2005/8/layout/vList3"/>
    <dgm:cxn modelId="{2A76FD99-922B-46D4-9CCC-A9ACAAC06246}" type="presParOf" srcId="{B8D97975-5B1A-48A8-811E-C7DBCD7A2459}" destId="{31424A43-BFC7-4672-A69C-A23A25E12AAC}" srcOrd="4" destOrd="0" presId="urn:microsoft.com/office/officeart/2005/8/layout/vList3"/>
    <dgm:cxn modelId="{1B82FEC4-237C-4ACC-AE78-4C745FB5CCD0}" type="presParOf" srcId="{31424A43-BFC7-4672-A69C-A23A25E12AAC}" destId="{2F7B38E9-D7CE-4C53-9D41-0F957F151345}" srcOrd="0" destOrd="0" presId="urn:microsoft.com/office/officeart/2005/8/layout/vList3"/>
    <dgm:cxn modelId="{F766EED8-B3D8-4BB4-A148-7ABE73AB223A}" type="presParOf" srcId="{31424A43-BFC7-4672-A69C-A23A25E12AAC}" destId="{3B84FB55-0F28-48BA-8BF6-442902B597AE}" srcOrd="1" destOrd="0" presId="urn:microsoft.com/office/officeart/2005/8/layout/vList3"/>
    <dgm:cxn modelId="{E11A207E-EC0A-4A9D-89AF-0070DB30E886}" type="presParOf" srcId="{B8D97975-5B1A-48A8-811E-C7DBCD7A2459}" destId="{23788B4B-BD81-46BC-995A-6EF422A38274}" srcOrd="5" destOrd="0" presId="urn:microsoft.com/office/officeart/2005/8/layout/vList3"/>
    <dgm:cxn modelId="{3048CC33-699F-4936-BB99-3409D11B5883}" type="presParOf" srcId="{B8D97975-5B1A-48A8-811E-C7DBCD7A2459}" destId="{55997A70-71F6-447E-B568-52C5C11505DC}" srcOrd="6" destOrd="0" presId="urn:microsoft.com/office/officeart/2005/8/layout/vList3"/>
    <dgm:cxn modelId="{42EC90B4-81B7-4449-9608-3168593F6DEF}" type="presParOf" srcId="{55997A70-71F6-447E-B568-52C5C11505DC}" destId="{2E8B646B-8724-4BA7-A821-151F4F690A0A}" srcOrd="0" destOrd="0" presId="urn:microsoft.com/office/officeart/2005/8/layout/vList3"/>
    <dgm:cxn modelId="{374C757B-BD79-4821-87EA-1B4256F1DB67}" type="presParOf" srcId="{55997A70-71F6-447E-B568-52C5C11505DC}" destId="{2DDD6B61-F4BE-40A9-8A39-99C3694EC3D3}" srcOrd="1" destOrd="0" presId="urn:microsoft.com/office/officeart/2005/8/layout/vList3"/>
    <dgm:cxn modelId="{D93A6179-69F7-475E-AB37-BEE296367D63}" type="presParOf" srcId="{B8D97975-5B1A-48A8-811E-C7DBCD7A2459}" destId="{6BCD0984-C5E6-45BC-A7E1-900C5E2D3BCF}" srcOrd="7" destOrd="0" presId="urn:microsoft.com/office/officeart/2005/8/layout/vList3"/>
    <dgm:cxn modelId="{EAE0DA59-C7BC-4FE0-AAFD-5F3E19EC50EE}" type="presParOf" srcId="{B8D97975-5B1A-48A8-811E-C7DBCD7A2459}" destId="{BCE3B211-ED3F-47FD-BB5A-7DDE1D251E39}" srcOrd="8" destOrd="0" presId="urn:microsoft.com/office/officeart/2005/8/layout/vList3"/>
    <dgm:cxn modelId="{EB28A917-DCDD-4B20-BE17-FE3227C268BD}" type="presParOf" srcId="{BCE3B211-ED3F-47FD-BB5A-7DDE1D251E39}" destId="{9D2B9766-563E-4429-A466-996BA6A7726B}" srcOrd="0" destOrd="0" presId="urn:microsoft.com/office/officeart/2005/8/layout/vList3"/>
    <dgm:cxn modelId="{EC4D4058-C058-4CF0-8728-100A5CF4829B}" type="presParOf" srcId="{BCE3B211-ED3F-47FD-BB5A-7DDE1D251E39}" destId="{D355A142-9A0F-4E18-B106-404A335EF4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ACA47-9AF4-416C-92D6-111241374499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D0F789F-9687-4DF3-B3CC-690B39AF966F}">
      <dgm:prSet phldrT="[Текст]" custT="1"/>
      <dgm:spPr/>
      <dgm:t>
        <a:bodyPr/>
        <a:lstStyle/>
        <a:p>
          <a:pPr algn="l"/>
          <a:r>
            <a:rPr lang="ru-RU" sz="1400" b="1" dirty="0">
              <a:solidFill>
                <a:srgbClr val="126F87"/>
              </a:solidFill>
              <a:latin typeface="Ubuntu" panose="020B0504030602030204" pitchFamily="34" charset="0"/>
            </a:rPr>
            <a:t>35 114,00 рублей или </a:t>
          </a:r>
          <a:r>
            <a:rPr lang="ru-RU" sz="1400" b="1" dirty="0">
              <a:solidFill>
                <a:srgbClr val="126F87"/>
              </a:solidFill>
              <a:latin typeface="Ubuntu" panose="020B0504030602030204" pitchFamily="34" charset="0"/>
              <a:cs typeface="Times New Roman" panose="02020603050405020304" pitchFamily="18" charset="0"/>
            </a:rPr>
            <a:t>113,7%</a:t>
          </a:r>
          <a:r>
            <a:rPr lang="ru-RU" sz="1400" b="1" dirty="0">
              <a:solidFill>
                <a:srgbClr val="126F87"/>
              </a:solidFill>
              <a:latin typeface="Ubuntu" panose="020B0504030602030204" pitchFamily="34" charset="0"/>
            </a:rPr>
            <a:t> </a:t>
          </a:r>
          <a:r>
            <a:rPr lang="ru-RU" sz="1400" b="1">
              <a:solidFill>
                <a:srgbClr val="126F87"/>
              </a:solidFill>
              <a:latin typeface="Ubuntu" panose="020B0504030602030204" pitchFamily="34" charset="0"/>
            </a:rPr>
            <a:t>к 2022 году </a:t>
          </a:r>
          <a:endParaRPr lang="ru-RU" sz="1400" b="1" dirty="0">
            <a:solidFill>
              <a:srgbClr val="126F87"/>
            </a:solidFill>
            <a:latin typeface="Ubuntu" panose="020B0504030602030204" pitchFamily="34" charset="0"/>
          </a:endParaRPr>
        </a:p>
      </dgm:t>
    </dgm:pt>
    <dgm:pt modelId="{DD0DB5AA-FF09-421C-8978-485A2E9241F8}" type="parTrans" cxnId="{EFF3A27D-4058-435E-81B4-13B2841064D2}">
      <dgm:prSet/>
      <dgm:spPr/>
      <dgm:t>
        <a:bodyPr/>
        <a:lstStyle/>
        <a:p>
          <a:endParaRPr lang="ru-RU"/>
        </a:p>
      </dgm:t>
    </dgm:pt>
    <dgm:pt modelId="{4EB28065-7677-4E95-A82F-8CACBAE84480}" type="sibTrans" cxnId="{EFF3A27D-4058-435E-81B4-13B2841064D2}">
      <dgm:prSet/>
      <dgm:spPr/>
      <dgm:t>
        <a:bodyPr/>
        <a:lstStyle/>
        <a:p>
          <a:endParaRPr lang="ru-RU"/>
        </a:p>
      </dgm:t>
    </dgm:pt>
    <dgm:pt modelId="{2A47A32C-E23E-4ED0-8732-601718450A87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Ubuntu" panose="020B0504030602030204" pitchFamily="34" charset="0"/>
            </a:rPr>
            <a:t>среднемесячная заработная плата по крупным и средним организациям Кильмезского района, за 2023 год</a:t>
          </a:r>
        </a:p>
      </dgm:t>
    </dgm:pt>
    <dgm:pt modelId="{5890C899-2961-4021-8456-D5F7E1E63110}" type="parTrans" cxnId="{B33214D2-9C0B-43CA-8111-4B90E59A1149}">
      <dgm:prSet/>
      <dgm:spPr/>
      <dgm:t>
        <a:bodyPr/>
        <a:lstStyle/>
        <a:p>
          <a:endParaRPr lang="ru-RU"/>
        </a:p>
      </dgm:t>
    </dgm:pt>
    <dgm:pt modelId="{86CC210C-07C0-4EB1-9AE8-ACC8BEF1275E}" type="sibTrans" cxnId="{B33214D2-9C0B-43CA-8111-4B90E59A1149}">
      <dgm:prSet/>
      <dgm:spPr/>
      <dgm:t>
        <a:bodyPr/>
        <a:lstStyle/>
        <a:p>
          <a:endParaRPr lang="ru-RU"/>
        </a:p>
      </dgm:t>
    </dgm:pt>
    <dgm:pt modelId="{F94674A0-4AA3-4B9A-B2B5-CA61F12CA492}">
      <dgm:prSet phldrT="[Текст]" custT="1"/>
      <dgm:spPr/>
      <dgm:t>
        <a:bodyPr/>
        <a:lstStyle/>
        <a:p>
          <a:r>
            <a:rPr lang="ru-RU" sz="1400" b="1" dirty="0">
              <a:solidFill>
                <a:srgbClr val="126F87"/>
              </a:solidFill>
              <a:latin typeface="Ubuntu" panose="020B0504030602030204" pitchFamily="34" charset="0"/>
            </a:rPr>
            <a:t>1,4 %</a:t>
          </a:r>
        </a:p>
      </dgm:t>
    </dgm:pt>
    <dgm:pt modelId="{80D57080-4009-4ECE-AFB9-AC20E1787621}" type="parTrans" cxnId="{29BDAD30-B715-429E-B390-7E31EDD8C63E}">
      <dgm:prSet/>
      <dgm:spPr/>
      <dgm:t>
        <a:bodyPr/>
        <a:lstStyle/>
        <a:p>
          <a:endParaRPr lang="ru-RU"/>
        </a:p>
      </dgm:t>
    </dgm:pt>
    <dgm:pt modelId="{29D14AF4-94E5-4169-8DAD-E2113CD3C825}" type="sibTrans" cxnId="{29BDAD30-B715-429E-B390-7E31EDD8C63E}">
      <dgm:prSet/>
      <dgm:spPr/>
      <dgm:t>
        <a:bodyPr/>
        <a:lstStyle/>
        <a:p>
          <a:endParaRPr lang="ru-RU"/>
        </a:p>
      </dgm:t>
    </dgm:pt>
    <dgm:pt modelId="{58E42DA9-3E8C-4E76-A94A-5DAEBB56464F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Ubuntu" panose="020B0504030602030204" pitchFamily="34" charset="0"/>
            </a:rPr>
            <a:t>уровень безработицы по району на 01.01.2024 года</a:t>
          </a:r>
        </a:p>
      </dgm:t>
    </dgm:pt>
    <dgm:pt modelId="{752482FA-F3F1-4F0D-9ECE-9C8F5EEE6725}" type="parTrans" cxnId="{7AEE2C43-0EDE-4679-B7E4-7E3EAF68708F}">
      <dgm:prSet/>
      <dgm:spPr/>
      <dgm:t>
        <a:bodyPr/>
        <a:lstStyle/>
        <a:p>
          <a:endParaRPr lang="ru-RU"/>
        </a:p>
      </dgm:t>
    </dgm:pt>
    <dgm:pt modelId="{8ED3445D-C662-4AC4-B2FB-F8F141402741}" type="sibTrans" cxnId="{7AEE2C43-0EDE-4679-B7E4-7E3EAF68708F}">
      <dgm:prSet/>
      <dgm:spPr/>
      <dgm:t>
        <a:bodyPr/>
        <a:lstStyle/>
        <a:p>
          <a:endParaRPr lang="ru-RU"/>
        </a:p>
      </dgm:t>
    </dgm:pt>
    <dgm:pt modelId="{89FC0106-2412-4531-9002-86193A1A117A}">
      <dgm:prSet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126F87"/>
              </a:solidFill>
              <a:latin typeface="Ubuntu" panose="020B0504030602030204" pitchFamily="34" charset="0"/>
              <a:ea typeface="+mn-ea"/>
              <a:cs typeface="+mn-cs"/>
            </a:rPr>
            <a:t>68 человек или 56,2% к 2022 году</a:t>
          </a:r>
        </a:p>
      </dgm:t>
    </dgm:pt>
    <dgm:pt modelId="{B861FE18-9F8C-42C8-9AC7-B4E69DBA07CA}" type="parTrans" cxnId="{CF61F81A-F1A7-417E-A01D-C46A006F32DA}">
      <dgm:prSet/>
      <dgm:spPr/>
      <dgm:t>
        <a:bodyPr/>
        <a:lstStyle/>
        <a:p>
          <a:endParaRPr lang="ru-RU"/>
        </a:p>
      </dgm:t>
    </dgm:pt>
    <dgm:pt modelId="{ABBADB31-3EDE-469A-80BC-98EE204BF1A7}" type="sibTrans" cxnId="{CF61F81A-F1A7-417E-A01D-C46A006F32DA}">
      <dgm:prSet/>
      <dgm:spPr/>
      <dgm:t>
        <a:bodyPr/>
        <a:lstStyle/>
        <a:p>
          <a:endParaRPr lang="ru-RU"/>
        </a:p>
      </dgm:t>
    </dgm:pt>
    <dgm:pt modelId="{FC19572B-CC24-4336-BE10-A8A2BFB1D616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Ubuntu" panose="020B0504030602030204" pitchFamily="34" charset="0"/>
            </a:rPr>
            <a:t>численность безработных на 01.01.2024 года </a:t>
          </a:r>
        </a:p>
      </dgm:t>
    </dgm:pt>
    <dgm:pt modelId="{473E8CD7-3562-46F9-A66B-4E122BC6AF3A}" type="parTrans" cxnId="{C4C0D845-B8D1-455A-824A-8F01433B31BB}">
      <dgm:prSet/>
      <dgm:spPr/>
      <dgm:t>
        <a:bodyPr/>
        <a:lstStyle/>
        <a:p>
          <a:endParaRPr lang="ru-RU"/>
        </a:p>
      </dgm:t>
    </dgm:pt>
    <dgm:pt modelId="{241AAAA5-C158-4E32-B9E2-63E566D85463}" type="sibTrans" cxnId="{C4C0D845-B8D1-455A-824A-8F01433B31BB}">
      <dgm:prSet/>
      <dgm:spPr/>
      <dgm:t>
        <a:bodyPr/>
        <a:lstStyle/>
        <a:p>
          <a:endParaRPr lang="ru-RU"/>
        </a:p>
      </dgm:t>
    </dgm:pt>
    <dgm:pt modelId="{F917DBB6-0AED-41F1-9E66-8431B2F21EE9}" type="pres">
      <dgm:prSet presAssocID="{B9AACA47-9AF4-416C-92D6-111241374499}" presName="linear" presStyleCnt="0">
        <dgm:presLayoutVars>
          <dgm:animLvl val="lvl"/>
          <dgm:resizeHandles val="exact"/>
        </dgm:presLayoutVars>
      </dgm:prSet>
      <dgm:spPr/>
    </dgm:pt>
    <dgm:pt modelId="{9B71462A-A19E-46C8-9AAC-D27804174A5E}" type="pres">
      <dgm:prSet presAssocID="{9D0F789F-9687-4DF3-B3CC-690B39AF966F}" presName="parentText" presStyleLbl="node1" presStyleIdx="0" presStyleCnt="3" custScaleY="177154" custLinFactNeighborX="-1543" custLinFactNeighborY="-404">
        <dgm:presLayoutVars>
          <dgm:chMax val="0"/>
          <dgm:bulletEnabled val="1"/>
        </dgm:presLayoutVars>
      </dgm:prSet>
      <dgm:spPr/>
    </dgm:pt>
    <dgm:pt modelId="{F4D54273-A467-4DE5-9A6A-08651D68FF3B}" type="pres">
      <dgm:prSet presAssocID="{9D0F789F-9687-4DF3-B3CC-690B39AF966F}" presName="childText" presStyleLbl="revTx" presStyleIdx="0" presStyleCnt="3" custScaleY="154398">
        <dgm:presLayoutVars>
          <dgm:bulletEnabled val="1"/>
        </dgm:presLayoutVars>
      </dgm:prSet>
      <dgm:spPr/>
    </dgm:pt>
    <dgm:pt modelId="{37E514A1-4C2E-41B2-A54B-0D0FAE036EA8}" type="pres">
      <dgm:prSet presAssocID="{F94674A0-4AA3-4B9A-B2B5-CA61F12CA4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62AFDC-61E3-4C00-B8AE-32931733349D}" type="pres">
      <dgm:prSet presAssocID="{F94674A0-4AA3-4B9A-B2B5-CA61F12CA492}" presName="childText" presStyleLbl="revTx" presStyleIdx="1" presStyleCnt="3" custScaleY="135595">
        <dgm:presLayoutVars>
          <dgm:bulletEnabled val="1"/>
        </dgm:presLayoutVars>
      </dgm:prSet>
      <dgm:spPr/>
    </dgm:pt>
    <dgm:pt modelId="{CCD4386D-3D8E-4869-9B9C-0A9B6FCCEAB7}" type="pres">
      <dgm:prSet presAssocID="{89FC0106-2412-4531-9002-86193A1A117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7290745-B1F2-4136-8554-FC51BBE6AEDA}" type="pres">
      <dgm:prSet presAssocID="{89FC0106-2412-4531-9002-86193A1A117A}" presName="childText" presStyleLbl="revTx" presStyleIdx="2" presStyleCnt="3" custScaleY="156404" custLinFactNeighborY="2381">
        <dgm:presLayoutVars>
          <dgm:bulletEnabled val="1"/>
        </dgm:presLayoutVars>
      </dgm:prSet>
      <dgm:spPr/>
    </dgm:pt>
  </dgm:ptLst>
  <dgm:cxnLst>
    <dgm:cxn modelId="{979E9817-DA31-4376-9565-9506CF802C71}" type="presOf" srcId="{B9AACA47-9AF4-416C-92D6-111241374499}" destId="{F917DBB6-0AED-41F1-9E66-8431B2F21EE9}" srcOrd="0" destOrd="0" presId="urn:microsoft.com/office/officeart/2005/8/layout/vList2"/>
    <dgm:cxn modelId="{CF61F81A-F1A7-417E-A01D-C46A006F32DA}" srcId="{B9AACA47-9AF4-416C-92D6-111241374499}" destId="{89FC0106-2412-4531-9002-86193A1A117A}" srcOrd="2" destOrd="0" parTransId="{B861FE18-9F8C-42C8-9AC7-B4E69DBA07CA}" sibTransId="{ABBADB31-3EDE-469A-80BC-98EE204BF1A7}"/>
    <dgm:cxn modelId="{29BDAD30-B715-429E-B390-7E31EDD8C63E}" srcId="{B9AACA47-9AF4-416C-92D6-111241374499}" destId="{F94674A0-4AA3-4B9A-B2B5-CA61F12CA492}" srcOrd="1" destOrd="0" parTransId="{80D57080-4009-4ECE-AFB9-AC20E1787621}" sibTransId="{29D14AF4-94E5-4169-8DAD-E2113CD3C825}"/>
    <dgm:cxn modelId="{EA6EB230-039B-4635-82BC-B3722DE9C422}" type="presOf" srcId="{58E42DA9-3E8C-4E76-A94A-5DAEBB56464F}" destId="{4162AFDC-61E3-4C00-B8AE-32931733349D}" srcOrd="0" destOrd="0" presId="urn:microsoft.com/office/officeart/2005/8/layout/vList2"/>
    <dgm:cxn modelId="{7AEE2C43-0EDE-4679-B7E4-7E3EAF68708F}" srcId="{F94674A0-4AA3-4B9A-B2B5-CA61F12CA492}" destId="{58E42DA9-3E8C-4E76-A94A-5DAEBB56464F}" srcOrd="0" destOrd="0" parTransId="{752482FA-F3F1-4F0D-9ECE-9C8F5EEE6725}" sibTransId="{8ED3445D-C662-4AC4-B2FB-F8F141402741}"/>
    <dgm:cxn modelId="{C4C0D845-B8D1-455A-824A-8F01433B31BB}" srcId="{89FC0106-2412-4531-9002-86193A1A117A}" destId="{FC19572B-CC24-4336-BE10-A8A2BFB1D616}" srcOrd="0" destOrd="0" parTransId="{473E8CD7-3562-46F9-A66B-4E122BC6AF3A}" sibTransId="{241AAAA5-C158-4E32-B9E2-63E566D85463}"/>
    <dgm:cxn modelId="{992EC457-4810-4806-9FC7-9629C89A0E3E}" type="presOf" srcId="{FC19572B-CC24-4336-BE10-A8A2BFB1D616}" destId="{97290745-B1F2-4136-8554-FC51BBE6AEDA}" srcOrd="0" destOrd="0" presId="urn:microsoft.com/office/officeart/2005/8/layout/vList2"/>
    <dgm:cxn modelId="{EFF3A27D-4058-435E-81B4-13B2841064D2}" srcId="{B9AACA47-9AF4-416C-92D6-111241374499}" destId="{9D0F789F-9687-4DF3-B3CC-690B39AF966F}" srcOrd="0" destOrd="0" parTransId="{DD0DB5AA-FF09-421C-8978-485A2E9241F8}" sibTransId="{4EB28065-7677-4E95-A82F-8CACBAE84480}"/>
    <dgm:cxn modelId="{5119E684-1E91-4E60-AE7D-FB7CBF1A2898}" type="presOf" srcId="{2A47A32C-E23E-4ED0-8732-601718450A87}" destId="{F4D54273-A467-4DE5-9A6A-08651D68FF3B}" srcOrd="0" destOrd="0" presId="urn:microsoft.com/office/officeart/2005/8/layout/vList2"/>
    <dgm:cxn modelId="{8D36DC9F-E077-45AB-99D7-0E8A8D81B73C}" type="presOf" srcId="{89FC0106-2412-4531-9002-86193A1A117A}" destId="{CCD4386D-3D8E-4869-9B9C-0A9B6FCCEAB7}" srcOrd="0" destOrd="0" presId="urn:microsoft.com/office/officeart/2005/8/layout/vList2"/>
    <dgm:cxn modelId="{B33214D2-9C0B-43CA-8111-4B90E59A1149}" srcId="{9D0F789F-9687-4DF3-B3CC-690B39AF966F}" destId="{2A47A32C-E23E-4ED0-8732-601718450A87}" srcOrd="0" destOrd="0" parTransId="{5890C899-2961-4021-8456-D5F7E1E63110}" sibTransId="{86CC210C-07C0-4EB1-9AE8-ACC8BEF1275E}"/>
    <dgm:cxn modelId="{19E8A4D6-DDA8-4F98-8B68-7A892956BB61}" type="presOf" srcId="{9D0F789F-9687-4DF3-B3CC-690B39AF966F}" destId="{9B71462A-A19E-46C8-9AAC-D27804174A5E}" srcOrd="0" destOrd="0" presId="urn:microsoft.com/office/officeart/2005/8/layout/vList2"/>
    <dgm:cxn modelId="{34A5D8E2-E64F-4CA5-9914-D2BC11A55399}" type="presOf" srcId="{F94674A0-4AA3-4B9A-B2B5-CA61F12CA492}" destId="{37E514A1-4C2E-41B2-A54B-0D0FAE036EA8}" srcOrd="0" destOrd="0" presId="urn:microsoft.com/office/officeart/2005/8/layout/vList2"/>
    <dgm:cxn modelId="{F57B3BEF-CB7A-4597-822C-97BDA653311B}" type="presParOf" srcId="{F917DBB6-0AED-41F1-9E66-8431B2F21EE9}" destId="{9B71462A-A19E-46C8-9AAC-D27804174A5E}" srcOrd="0" destOrd="0" presId="urn:microsoft.com/office/officeart/2005/8/layout/vList2"/>
    <dgm:cxn modelId="{AA0147D6-CCCB-4337-80DF-0BD8741E3EC7}" type="presParOf" srcId="{F917DBB6-0AED-41F1-9E66-8431B2F21EE9}" destId="{F4D54273-A467-4DE5-9A6A-08651D68FF3B}" srcOrd="1" destOrd="0" presId="urn:microsoft.com/office/officeart/2005/8/layout/vList2"/>
    <dgm:cxn modelId="{8D78305A-5B98-4E2D-8BCD-796730EFE680}" type="presParOf" srcId="{F917DBB6-0AED-41F1-9E66-8431B2F21EE9}" destId="{37E514A1-4C2E-41B2-A54B-0D0FAE036EA8}" srcOrd="2" destOrd="0" presId="urn:microsoft.com/office/officeart/2005/8/layout/vList2"/>
    <dgm:cxn modelId="{E274352C-6D96-4761-9759-BA0190C3EF5B}" type="presParOf" srcId="{F917DBB6-0AED-41F1-9E66-8431B2F21EE9}" destId="{4162AFDC-61E3-4C00-B8AE-32931733349D}" srcOrd="3" destOrd="0" presId="urn:microsoft.com/office/officeart/2005/8/layout/vList2"/>
    <dgm:cxn modelId="{112D169B-5A61-4347-A3B9-62C1F2AE8AB4}" type="presParOf" srcId="{F917DBB6-0AED-41F1-9E66-8431B2F21EE9}" destId="{CCD4386D-3D8E-4869-9B9C-0A9B6FCCEAB7}" srcOrd="4" destOrd="0" presId="urn:microsoft.com/office/officeart/2005/8/layout/vList2"/>
    <dgm:cxn modelId="{9D672A90-09D7-4D4E-9219-A0A473F25791}" type="presParOf" srcId="{F917DBB6-0AED-41F1-9E66-8431B2F21EE9}" destId="{97290745-B1F2-4136-8554-FC51BBE6AED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628C27-E6BB-4A19-AEFF-E8F18613536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23385-9BE9-4A53-B09A-32E91084D9F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Этнокультурный туризм</a:t>
          </a:r>
        </a:p>
      </dgm:t>
    </dgm:pt>
    <dgm:pt modelId="{8A3EDD2A-ECFE-4869-9B81-A0905D62369D}" type="parTrans" cxnId="{C10BC8B9-910C-4B8E-867A-90C68A0C130A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C92B9368-F6CE-4B76-9D99-82102A97A843}" type="sibTrans" cxnId="{C10BC8B9-910C-4B8E-867A-90C68A0C130A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5F5A862E-8262-46E9-B485-221DAF77E75D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Событийный туризм</a:t>
          </a:r>
        </a:p>
      </dgm:t>
    </dgm:pt>
    <dgm:pt modelId="{9C7E75C2-C5BB-44DE-89BD-A46E8ABEAD17}" type="parTrans" cxnId="{3B75E542-0B55-4183-AF50-6A4443EF8AA8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A6BD0E93-6BA9-4AC0-BF7D-CB22956AE979}" type="sibTrans" cxnId="{3B75E542-0B55-4183-AF50-6A4443EF8AA8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ABD45687-9DDB-4464-AE1E-EDCBF0555D5D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Сельский туризм</a:t>
          </a:r>
        </a:p>
      </dgm:t>
    </dgm:pt>
    <dgm:pt modelId="{60B02086-632A-4CC0-9F73-F56D01C4F099}" type="parTrans" cxnId="{5292107F-CA0E-4E5E-ADD4-00ABCA31EB38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1B8AD5C4-8C6A-463C-9AB1-C37ACA5FD7D3}" type="sibTrans" cxnId="{5292107F-CA0E-4E5E-ADD4-00ABCA31EB38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83034DEB-1DFA-431C-B458-618D4FAE5082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Сплавы по рекам</a:t>
          </a:r>
        </a:p>
      </dgm:t>
    </dgm:pt>
    <dgm:pt modelId="{2E3D585D-34FC-4433-8CD2-F96E8DC8DA22}" type="parTrans" cxnId="{64DA0869-D5CA-4254-B246-47B589C3FFD1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8267D1C4-CAD8-4F6F-9CC1-57A43B20914A}" type="sibTrans" cxnId="{64DA0869-D5CA-4254-B246-47B589C3FFD1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0520BCC0-316B-4B19-BFD9-E62D89F3D25D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Активный туризм</a:t>
          </a:r>
        </a:p>
      </dgm:t>
    </dgm:pt>
    <dgm:pt modelId="{7EF2E57B-7E1D-4F45-A9F6-B854E10B713F}" type="parTrans" cxnId="{E98E2016-3B84-4877-8978-17C46058574C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3232966B-77D1-47D0-B95C-77C41863C547}" type="sibTrans" cxnId="{E98E2016-3B84-4877-8978-17C46058574C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B1E67074-72E1-4748-82EB-D93288420C07}">
      <dgm:prSet phldrT="[Текст]" custT="1"/>
      <dgm:spPr/>
      <dgm:t>
        <a:bodyPr/>
        <a:lstStyle/>
        <a:p>
          <a:endParaRPr lang="ru-RU" sz="1600" b="1" dirty="0">
            <a:latin typeface="Ubuntu" panose="020B0504030602030204" pitchFamily="34" charset="0"/>
          </a:endParaRPr>
        </a:p>
      </dgm:t>
    </dgm:pt>
    <dgm:pt modelId="{8AEB5648-4B09-493C-A53A-8286B8AD9FA2}" type="parTrans" cxnId="{867DB69D-FF4D-4127-A110-E486628E5F6C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AC3CE652-6339-4E75-A98B-8D3BF8334FE5}" type="sibTrans" cxnId="{867DB69D-FF4D-4127-A110-E486628E5F6C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429B7136-0DBA-480E-91CD-2F0D7E1FF831}">
      <dgm:prSet phldrT="[Текст]" custT="1"/>
      <dgm:spPr/>
      <dgm:t>
        <a:bodyPr/>
        <a:lstStyle/>
        <a:p>
          <a:endParaRPr lang="ru-RU" sz="1600" b="1" dirty="0">
            <a:latin typeface="Ubuntu" panose="020B0504030602030204" pitchFamily="34" charset="0"/>
          </a:endParaRPr>
        </a:p>
      </dgm:t>
    </dgm:pt>
    <dgm:pt modelId="{0E09C347-D8AB-4116-864D-8E037880AE58}" type="parTrans" cxnId="{03A01AF4-AE3D-44B9-84A4-C695CCE5D33A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F454219B-A6B5-4B87-8792-8ABA402CC320}" type="sibTrans" cxnId="{03A01AF4-AE3D-44B9-84A4-C695CCE5D33A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7203E4BA-8BDD-48C4-9EF5-AE4FB9F1C2F9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Базы отдыха</a:t>
          </a:r>
        </a:p>
      </dgm:t>
    </dgm:pt>
    <dgm:pt modelId="{2FEA6ACC-7647-425E-877B-9A6C2FBA7E36}" type="parTrans" cxnId="{D1A3AFC2-3D6A-4D93-B0DD-42F1A03A6242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0FCE94C4-B2D1-473E-9E23-42373115796B}" type="sibTrans" cxnId="{D1A3AFC2-3D6A-4D93-B0DD-42F1A03A6242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A4679ACA-C099-4AE8-A86B-40DA85DF6FA1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Паломничество</a:t>
          </a:r>
        </a:p>
      </dgm:t>
    </dgm:pt>
    <dgm:pt modelId="{547AA9D8-4768-4D86-9DAE-5E52B2ED7A54}" type="parTrans" cxnId="{040658A7-A7B2-41CA-B223-28BDEBDB0FDB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F731E885-3662-4BC6-9B85-940BB220C072}" type="sibTrans" cxnId="{040658A7-A7B2-41CA-B223-28BDEBDB0FDB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D4BFAA3E-6B3F-47AE-9B34-4A80C12A1E21}">
      <dgm:prSet phldrT="[Текст]" custT="1"/>
      <dgm:spPr/>
      <dgm:t>
        <a:bodyPr/>
        <a:lstStyle/>
        <a:p>
          <a:endParaRPr lang="ru-RU" sz="1600" b="1" dirty="0">
            <a:latin typeface="Ubuntu" panose="020B0504030602030204" pitchFamily="34" charset="0"/>
          </a:endParaRPr>
        </a:p>
      </dgm:t>
    </dgm:pt>
    <dgm:pt modelId="{19465001-A345-4627-9C44-4DEAC8EA03E8}" type="parTrans" cxnId="{8D210395-2A95-46D0-9BAF-B0DC663F35C5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17FA2ACC-53F7-4155-AB89-76039CF94134}" type="sibTrans" cxnId="{8D210395-2A95-46D0-9BAF-B0DC663F35C5}">
      <dgm:prSet/>
      <dgm:spPr/>
      <dgm:t>
        <a:bodyPr/>
        <a:lstStyle/>
        <a:p>
          <a:endParaRPr lang="ru-RU" sz="1600" b="1">
            <a:latin typeface="Ubuntu" panose="020B0504030602030204" pitchFamily="34" charset="0"/>
          </a:endParaRPr>
        </a:p>
      </dgm:t>
    </dgm:pt>
    <dgm:pt modelId="{E4F58D96-28CF-4CD4-906D-36549E442BE3}" type="pres">
      <dgm:prSet presAssocID="{F8628C27-E6BB-4A19-AEFF-E8F186135369}" presName="Name0" presStyleCnt="0">
        <dgm:presLayoutVars>
          <dgm:dir/>
          <dgm:resizeHandles val="exact"/>
        </dgm:presLayoutVars>
      </dgm:prSet>
      <dgm:spPr/>
    </dgm:pt>
    <dgm:pt modelId="{E87D6A92-4730-4E46-BB4F-CD1475FE83E9}" type="pres">
      <dgm:prSet presAssocID="{5F5A862E-8262-46E9-B485-221DAF77E75D}" presName="compNode" presStyleCnt="0"/>
      <dgm:spPr/>
    </dgm:pt>
    <dgm:pt modelId="{FB96B022-F411-4526-9E17-42F335B5071A}" type="pres">
      <dgm:prSet presAssocID="{5F5A862E-8262-46E9-B485-221DAF77E75D}" presName="pictRect" presStyleLbl="node1" presStyleIdx="0" presStyleCnt="10" custScaleX="104918" custScaleY="107961" custLinFactNeighborX="2613" custLinFactNeighborY="-4659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2E8EDF-EC6C-4B97-B58D-8B131BE10FCA}" type="pres">
      <dgm:prSet presAssocID="{5F5A862E-8262-46E9-B485-221DAF77E75D}" presName="textRect" presStyleLbl="revTx" presStyleIdx="0" presStyleCnt="10">
        <dgm:presLayoutVars>
          <dgm:bulletEnabled val="1"/>
        </dgm:presLayoutVars>
      </dgm:prSet>
      <dgm:spPr/>
    </dgm:pt>
    <dgm:pt modelId="{60ACCDB7-6B7A-4941-A916-392B7D84951B}" type="pres">
      <dgm:prSet presAssocID="{A6BD0E93-6BA9-4AC0-BF7D-CB22956AE979}" presName="sibTrans" presStyleLbl="sibTrans2D1" presStyleIdx="0" presStyleCnt="0"/>
      <dgm:spPr/>
    </dgm:pt>
    <dgm:pt modelId="{12D0CEEC-217B-4962-A700-C5742CC257D5}" type="pres">
      <dgm:prSet presAssocID="{89B23385-9BE9-4A53-B09A-32E91084D9FC}" presName="compNode" presStyleCnt="0"/>
      <dgm:spPr/>
    </dgm:pt>
    <dgm:pt modelId="{ABAEB8F4-E99C-4494-80C4-D503423509B2}" type="pres">
      <dgm:prSet presAssocID="{89B23385-9BE9-4A53-B09A-32E91084D9FC}" presName="pictRect" presStyleLbl="node1" presStyleIdx="1" presStyleCnt="10" custScaleY="109202" custLinFactNeighborX="17898" custLinFactNeighborY="-1291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19CD1E0-200E-44CA-97A4-85B8CFECB626}" type="pres">
      <dgm:prSet presAssocID="{89B23385-9BE9-4A53-B09A-32E91084D9FC}" presName="textRect" presStyleLbl="revTx" presStyleIdx="1" presStyleCnt="10" custLinFactNeighborX="17499" custLinFactNeighborY="-1300">
        <dgm:presLayoutVars>
          <dgm:bulletEnabled val="1"/>
        </dgm:presLayoutVars>
      </dgm:prSet>
      <dgm:spPr/>
    </dgm:pt>
    <dgm:pt modelId="{B59CA578-2C8D-4FEB-83A9-70181F9DB9C4}" type="pres">
      <dgm:prSet presAssocID="{C92B9368-F6CE-4B76-9D99-82102A97A843}" presName="sibTrans" presStyleLbl="sibTrans2D1" presStyleIdx="0" presStyleCnt="0"/>
      <dgm:spPr/>
    </dgm:pt>
    <dgm:pt modelId="{D9117BAA-7896-48F5-AE35-EA5713DD4712}" type="pres">
      <dgm:prSet presAssocID="{B1E67074-72E1-4748-82EB-D93288420C07}" presName="compNode" presStyleCnt="0"/>
      <dgm:spPr/>
    </dgm:pt>
    <dgm:pt modelId="{B23BCD1C-63E0-4D90-A029-738A96CF343C}" type="pres">
      <dgm:prSet presAssocID="{B1E67074-72E1-4748-82EB-D93288420C07}" presName="pictRect" presStyleLbl="node1" presStyleIdx="2" presStyleCnt="10"/>
      <dgm:spPr>
        <a:noFill/>
        <a:ln>
          <a:noFill/>
        </a:ln>
      </dgm:spPr>
    </dgm:pt>
    <dgm:pt modelId="{A02A8F3A-48F3-4C7B-B0D4-EBACF8F18896}" type="pres">
      <dgm:prSet presAssocID="{B1E67074-72E1-4748-82EB-D93288420C07}" presName="textRect" presStyleLbl="revTx" presStyleIdx="2" presStyleCnt="10">
        <dgm:presLayoutVars>
          <dgm:bulletEnabled val="1"/>
        </dgm:presLayoutVars>
      </dgm:prSet>
      <dgm:spPr/>
    </dgm:pt>
    <dgm:pt modelId="{F239443E-5665-4B6F-BB80-C51AE6FF9026}" type="pres">
      <dgm:prSet presAssocID="{AC3CE652-6339-4E75-A98B-8D3BF8334FE5}" presName="sibTrans" presStyleLbl="sibTrans2D1" presStyleIdx="0" presStyleCnt="0"/>
      <dgm:spPr/>
    </dgm:pt>
    <dgm:pt modelId="{20FA96DB-6F3C-4F94-9E45-35CAB41FC573}" type="pres">
      <dgm:prSet presAssocID="{A4679ACA-C099-4AE8-A86B-40DA85DF6FA1}" presName="compNode" presStyleCnt="0"/>
      <dgm:spPr/>
    </dgm:pt>
    <dgm:pt modelId="{BECAA07C-15CC-440D-9BB8-DFFB27208ADA}" type="pres">
      <dgm:prSet presAssocID="{A4679ACA-C099-4AE8-A86B-40DA85DF6FA1}" presName="pictRect" presStyleLbl="node1" presStyleIdx="3" presStyleCnt="10"/>
      <dgm:spPr>
        <a:noFill/>
      </dgm:spPr>
    </dgm:pt>
    <dgm:pt modelId="{67D3C3DD-C5FE-498B-A815-38203787C09F}" type="pres">
      <dgm:prSet presAssocID="{A4679ACA-C099-4AE8-A86B-40DA85DF6FA1}" presName="textRect" presStyleLbl="revTx" presStyleIdx="3" presStyleCnt="10" custScaleX="125354" custLinFactNeighborX="19620" custLinFactNeighborY="-639">
        <dgm:presLayoutVars>
          <dgm:bulletEnabled val="1"/>
        </dgm:presLayoutVars>
      </dgm:prSet>
      <dgm:spPr/>
    </dgm:pt>
    <dgm:pt modelId="{37CA3AEE-7A8F-475F-AD4E-60829D68D02C}" type="pres">
      <dgm:prSet presAssocID="{F731E885-3662-4BC6-9B85-940BB220C072}" presName="sibTrans" presStyleLbl="sibTrans2D1" presStyleIdx="0" presStyleCnt="0"/>
      <dgm:spPr/>
    </dgm:pt>
    <dgm:pt modelId="{CFFA1CB0-3A26-41BC-AEE6-E2770CD1EEDD}" type="pres">
      <dgm:prSet presAssocID="{429B7136-0DBA-480E-91CD-2F0D7E1FF831}" presName="compNode" presStyleCnt="0"/>
      <dgm:spPr/>
    </dgm:pt>
    <dgm:pt modelId="{2C8996DC-2700-418C-B17A-51F8D4A6C96E}" type="pres">
      <dgm:prSet presAssocID="{429B7136-0DBA-480E-91CD-2F0D7E1FF831}" presName="pictRect" presStyleLbl="node1" presStyleIdx="4" presStyleCnt="10"/>
      <dgm:spPr>
        <a:noFill/>
        <a:ln>
          <a:noFill/>
        </a:ln>
      </dgm:spPr>
    </dgm:pt>
    <dgm:pt modelId="{F72D1378-1F90-45B7-AFC6-D74CA76C61D2}" type="pres">
      <dgm:prSet presAssocID="{429B7136-0DBA-480E-91CD-2F0D7E1FF831}" presName="textRect" presStyleLbl="revTx" presStyleIdx="4" presStyleCnt="10">
        <dgm:presLayoutVars>
          <dgm:bulletEnabled val="1"/>
        </dgm:presLayoutVars>
      </dgm:prSet>
      <dgm:spPr/>
    </dgm:pt>
    <dgm:pt modelId="{EB176657-586D-4D14-AEC6-41C21054E904}" type="pres">
      <dgm:prSet presAssocID="{F454219B-A6B5-4B87-8792-8ABA402CC320}" presName="sibTrans" presStyleLbl="sibTrans2D1" presStyleIdx="0" presStyleCnt="0"/>
      <dgm:spPr/>
    </dgm:pt>
    <dgm:pt modelId="{85A273FA-6670-4203-97AE-1AFD5FC54BE2}" type="pres">
      <dgm:prSet presAssocID="{7203E4BA-8BDD-48C4-9EF5-AE4FB9F1C2F9}" presName="compNode" presStyleCnt="0"/>
      <dgm:spPr/>
    </dgm:pt>
    <dgm:pt modelId="{5C7599B5-6966-46EB-BBB3-8AE6207205F1}" type="pres">
      <dgm:prSet presAssocID="{7203E4BA-8BDD-48C4-9EF5-AE4FB9F1C2F9}" presName="pictRect" presStyleLbl="node1" presStyleIdx="5" presStyleCnt="10" custScaleY="116918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41E050-396D-4DC0-A605-DDF45F3A6BB6}" type="pres">
      <dgm:prSet presAssocID="{7203E4BA-8BDD-48C4-9EF5-AE4FB9F1C2F9}" presName="textRect" presStyleLbl="revTx" presStyleIdx="5" presStyleCnt="10">
        <dgm:presLayoutVars>
          <dgm:bulletEnabled val="1"/>
        </dgm:presLayoutVars>
      </dgm:prSet>
      <dgm:spPr/>
    </dgm:pt>
    <dgm:pt modelId="{1F1BC639-3D27-4884-BFDC-25AB6A2C2E23}" type="pres">
      <dgm:prSet presAssocID="{0FCE94C4-B2D1-473E-9E23-42373115796B}" presName="sibTrans" presStyleLbl="sibTrans2D1" presStyleIdx="0" presStyleCnt="0"/>
      <dgm:spPr/>
    </dgm:pt>
    <dgm:pt modelId="{4975FB93-5A6E-4281-B907-FB049008C132}" type="pres">
      <dgm:prSet presAssocID="{ABD45687-9DDB-4464-AE1E-EDCBF0555D5D}" presName="compNode" presStyleCnt="0"/>
      <dgm:spPr/>
    </dgm:pt>
    <dgm:pt modelId="{9CDC2FDF-E153-4FCC-9E2A-5159D6D8555A}" type="pres">
      <dgm:prSet presAssocID="{ABD45687-9DDB-4464-AE1E-EDCBF0555D5D}" presName="pictRect" presStyleLbl="node1" presStyleIdx="6" presStyleCnt="10" custScaleX="91604" custScaleY="73910"/>
      <dgm:spPr/>
    </dgm:pt>
    <dgm:pt modelId="{2CBCF298-540D-4C1C-8CF7-31F2FCC902F0}" type="pres">
      <dgm:prSet presAssocID="{ABD45687-9DDB-4464-AE1E-EDCBF0555D5D}" presName="textRect" presStyleLbl="revTx" presStyleIdx="6" presStyleCnt="10" custAng="0" custLinFactNeighborX="55050" custLinFactNeighborY="29107">
        <dgm:presLayoutVars>
          <dgm:bulletEnabled val="1"/>
        </dgm:presLayoutVars>
      </dgm:prSet>
      <dgm:spPr/>
    </dgm:pt>
    <dgm:pt modelId="{C882BE60-BC94-4C04-B2F2-598A9CCF4896}" type="pres">
      <dgm:prSet presAssocID="{1B8AD5C4-8C6A-463C-9AB1-C37ACA5FD7D3}" presName="sibTrans" presStyleLbl="sibTrans2D1" presStyleIdx="0" presStyleCnt="0"/>
      <dgm:spPr/>
    </dgm:pt>
    <dgm:pt modelId="{A39AD62C-CA9A-436B-9B6B-60C961206841}" type="pres">
      <dgm:prSet presAssocID="{D4BFAA3E-6B3F-47AE-9B34-4A80C12A1E21}" presName="compNode" presStyleCnt="0"/>
      <dgm:spPr/>
    </dgm:pt>
    <dgm:pt modelId="{D82352E6-39FA-42E5-82B8-961D1072107D}" type="pres">
      <dgm:prSet presAssocID="{D4BFAA3E-6B3F-47AE-9B34-4A80C12A1E21}" presName="pictRect" presStyleLbl="node1" presStyleIdx="7" presStyleCnt="10" custScaleX="65100" custScaleY="76684"/>
      <dgm:spPr/>
    </dgm:pt>
    <dgm:pt modelId="{8861DE7E-DA67-417C-92B5-45ECC342E15B}" type="pres">
      <dgm:prSet presAssocID="{D4BFAA3E-6B3F-47AE-9B34-4A80C12A1E21}" presName="textRect" presStyleLbl="revTx" presStyleIdx="7" presStyleCnt="10">
        <dgm:presLayoutVars>
          <dgm:bulletEnabled val="1"/>
        </dgm:presLayoutVars>
      </dgm:prSet>
      <dgm:spPr/>
    </dgm:pt>
    <dgm:pt modelId="{F5177FE3-C860-448C-AEB6-3A0A35AA4F40}" type="pres">
      <dgm:prSet presAssocID="{17FA2ACC-53F7-4155-AB89-76039CF94134}" presName="sibTrans" presStyleLbl="sibTrans2D1" presStyleIdx="0" presStyleCnt="0"/>
      <dgm:spPr/>
    </dgm:pt>
    <dgm:pt modelId="{95F99E41-2B44-4969-9F51-C8BA21782BDA}" type="pres">
      <dgm:prSet presAssocID="{83034DEB-1DFA-431C-B458-618D4FAE5082}" presName="compNode" presStyleCnt="0"/>
      <dgm:spPr/>
    </dgm:pt>
    <dgm:pt modelId="{094206EC-60BB-4F4F-ADF1-88D5035C6F08}" type="pres">
      <dgm:prSet presAssocID="{83034DEB-1DFA-431C-B458-618D4FAE5082}" presName="pictRect" presStyleLbl="node1" presStyleIdx="8" presStyleCnt="10" custScaleY="116918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E38E59-3992-4CFC-8AB2-344AF8574327}" type="pres">
      <dgm:prSet presAssocID="{83034DEB-1DFA-431C-B458-618D4FAE5082}" presName="textRect" presStyleLbl="revTx" presStyleIdx="8" presStyleCnt="10">
        <dgm:presLayoutVars>
          <dgm:bulletEnabled val="1"/>
        </dgm:presLayoutVars>
      </dgm:prSet>
      <dgm:spPr/>
    </dgm:pt>
    <dgm:pt modelId="{6E061B9A-C29D-4473-A0B5-7C539990530C}" type="pres">
      <dgm:prSet presAssocID="{8267D1C4-CAD8-4F6F-9CC1-57A43B20914A}" presName="sibTrans" presStyleLbl="sibTrans2D1" presStyleIdx="0" presStyleCnt="0"/>
      <dgm:spPr/>
    </dgm:pt>
    <dgm:pt modelId="{FE2DAF43-29E4-44A8-A5F3-7486AB50F16B}" type="pres">
      <dgm:prSet presAssocID="{0520BCC0-316B-4B19-BFD9-E62D89F3D25D}" presName="compNode" presStyleCnt="0"/>
      <dgm:spPr/>
    </dgm:pt>
    <dgm:pt modelId="{84B46AEB-28E3-4142-88C5-93992BE7C2D5}" type="pres">
      <dgm:prSet presAssocID="{0520BCC0-316B-4B19-BFD9-E62D89F3D25D}" presName="pictRect" presStyleLbl="node1" presStyleIdx="9" presStyleCnt="10" custScaleY="113904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E8C6FB-3EA3-407D-94DF-FF41C6EE79B8}" type="pres">
      <dgm:prSet presAssocID="{0520BCC0-316B-4B19-BFD9-E62D89F3D25D}" presName="textRect" presStyleLbl="revTx" presStyleIdx="9" presStyleCnt="10">
        <dgm:presLayoutVars>
          <dgm:bulletEnabled val="1"/>
        </dgm:presLayoutVars>
      </dgm:prSet>
      <dgm:spPr/>
    </dgm:pt>
  </dgm:ptLst>
  <dgm:cxnLst>
    <dgm:cxn modelId="{EDB09F10-A5CA-4982-BDEB-8B30160E0986}" type="presOf" srcId="{7203E4BA-8BDD-48C4-9EF5-AE4FB9F1C2F9}" destId="{3541E050-396D-4DC0-A605-DDF45F3A6BB6}" srcOrd="0" destOrd="0" presId="urn:microsoft.com/office/officeart/2005/8/layout/pList1"/>
    <dgm:cxn modelId="{E98E2016-3B84-4877-8978-17C46058574C}" srcId="{F8628C27-E6BB-4A19-AEFF-E8F186135369}" destId="{0520BCC0-316B-4B19-BFD9-E62D89F3D25D}" srcOrd="9" destOrd="0" parTransId="{7EF2E57B-7E1D-4F45-A9F6-B854E10B713F}" sibTransId="{3232966B-77D1-47D0-B95C-77C41863C547}"/>
    <dgm:cxn modelId="{EA251B40-34B7-43A5-B151-4C241745DF32}" type="presOf" srcId="{0520BCC0-316B-4B19-BFD9-E62D89F3D25D}" destId="{4DE8C6FB-3EA3-407D-94DF-FF41C6EE79B8}" srcOrd="0" destOrd="0" presId="urn:microsoft.com/office/officeart/2005/8/layout/pList1"/>
    <dgm:cxn modelId="{D07B3C5F-BAC3-4938-BE75-AB702A2BD373}" type="presOf" srcId="{F454219B-A6B5-4B87-8792-8ABA402CC320}" destId="{EB176657-586D-4D14-AEC6-41C21054E904}" srcOrd="0" destOrd="0" presId="urn:microsoft.com/office/officeart/2005/8/layout/pList1"/>
    <dgm:cxn modelId="{34024562-4A0B-4341-A28D-FCADF4834E12}" type="presOf" srcId="{A4679ACA-C099-4AE8-A86B-40DA85DF6FA1}" destId="{67D3C3DD-C5FE-498B-A815-38203787C09F}" srcOrd="0" destOrd="0" presId="urn:microsoft.com/office/officeart/2005/8/layout/pList1"/>
    <dgm:cxn modelId="{3B75E542-0B55-4183-AF50-6A4443EF8AA8}" srcId="{F8628C27-E6BB-4A19-AEFF-E8F186135369}" destId="{5F5A862E-8262-46E9-B485-221DAF77E75D}" srcOrd="0" destOrd="0" parTransId="{9C7E75C2-C5BB-44DE-89BD-A46E8ABEAD17}" sibTransId="{A6BD0E93-6BA9-4AC0-BF7D-CB22956AE979}"/>
    <dgm:cxn modelId="{8AA80144-EAE1-4449-BF8B-90580E6BC46B}" type="presOf" srcId="{83034DEB-1DFA-431C-B458-618D4FAE5082}" destId="{E9E38E59-3992-4CFC-8AB2-344AF8574327}" srcOrd="0" destOrd="0" presId="urn:microsoft.com/office/officeart/2005/8/layout/pList1"/>
    <dgm:cxn modelId="{64DA0869-D5CA-4254-B246-47B589C3FFD1}" srcId="{F8628C27-E6BB-4A19-AEFF-E8F186135369}" destId="{83034DEB-1DFA-431C-B458-618D4FAE5082}" srcOrd="8" destOrd="0" parTransId="{2E3D585D-34FC-4433-8CD2-F96E8DC8DA22}" sibTransId="{8267D1C4-CAD8-4F6F-9CC1-57A43B20914A}"/>
    <dgm:cxn modelId="{9FCABA5A-6240-4EAF-8733-B4514D8E6F54}" type="presOf" srcId="{F8628C27-E6BB-4A19-AEFF-E8F186135369}" destId="{E4F58D96-28CF-4CD4-906D-36549E442BE3}" srcOrd="0" destOrd="0" presId="urn:microsoft.com/office/officeart/2005/8/layout/pList1"/>
    <dgm:cxn modelId="{2AC4CA7C-119D-46FC-98D0-E00E35C6E728}" type="presOf" srcId="{5F5A862E-8262-46E9-B485-221DAF77E75D}" destId="{902E8EDF-EC6C-4B97-B58D-8B131BE10FCA}" srcOrd="0" destOrd="0" presId="urn:microsoft.com/office/officeart/2005/8/layout/pList1"/>
    <dgm:cxn modelId="{5292107F-CA0E-4E5E-ADD4-00ABCA31EB38}" srcId="{F8628C27-E6BB-4A19-AEFF-E8F186135369}" destId="{ABD45687-9DDB-4464-AE1E-EDCBF0555D5D}" srcOrd="6" destOrd="0" parTransId="{60B02086-632A-4CC0-9F73-F56D01C4F099}" sibTransId="{1B8AD5C4-8C6A-463C-9AB1-C37ACA5FD7D3}"/>
    <dgm:cxn modelId="{1A06A08F-E037-456C-B64B-0F547CF44A7B}" type="presOf" srcId="{AC3CE652-6339-4E75-A98B-8D3BF8334FE5}" destId="{F239443E-5665-4B6F-BB80-C51AE6FF9026}" srcOrd="0" destOrd="0" presId="urn:microsoft.com/office/officeart/2005/8/layout/pList1"/>
    <dgm:cxn modelId="{8D210395-2A95-46D0-9BAF-B0DC663F35C5}" srcId="{F8628C27-E6BB-4A19-AEFF-E8F186135369}" destId="{D4BFAA3E-6B3F-47AE-9B34-4A80C12A1E21}" srcOrd="7" destOrd="0" parTransId="{19465001-A345-4627-9C44-4DEAC8EA03E8}" sibTransId="{17FA2ACC-53F7-4155-AB89-76039CF94134}"/>
    <dgm:cxn modelId="{867DB69D-FF4D-4127-A110-E486628E5F6C}" srcId="{F8628C27-E6BB-4A19-AEFF-E8F186135369}" destId="{B1E67074-72E1-4748-82EB-D93288420C07}" srcOrd="2" destOrd="0" parTransId="{8AEB5648-4B09-493C-A53A-8286B8AD9FA2}" sibTransId="{AC3CE652-6339-4E75-A98B-8D3BF8334FE5}"/>
    <dgm:cxn modelId="{D098569F-691A-4EAA-9479-14CEF2793D78}" type="presOf" srcId="{D4BFAA3E-6B3F-47AE-9B34-4A80C12A1E21}" destId="{8861DE7E-DA67-417C-92B5-45ECC342E15B}" srcOrd="0" destOrd="0" presId="urn:microsoft.com/office/officeart/2005/8/layout/pList1"/>
    <dgm:cxn modelId="{040658A7-A7B2-41CA-B223-28BDEBDB0FDB}" srcId="{F8628C27-E6BB-4A19-AEFF-E8F186135369}" destId="{A4679ACA-C099-4AE8-A86B-40DA85DF6FA1}" srcOrd="3" destOrd="0" parTransId="{547AA9D8-4768-4D86-9DAE-5E52B2ED7A54}" sibTransId="{F731E885-3662-4BC6-9B85-940BB220C072}"/>
    <dgm:cxn modelId="{3DB37FA8-FE9F-40B6-B7D9-97B3BA76A56E}" type="presOf" srcId="{8267D1C4-CAD8-4F6F-9CC1-57A43B20914A}" destId="{6E061B9A-C29D-4473-A0B5-7C539990530C}" srcOrd="0" destOrd="0" presId="urn:microsoft.com/office/officeart/2005/8/layout/pList1"/>
    <dgm:cxn modelId="{C10BC8B9-910C-4B8E-867A-90C68A0C130A}" srcId="{F8628C27-E6BB-4A19-AEFF-E8F186135369}" destId="{89B23385-9BE9-4A53-B09A-32E91084D9FC}" srcOrd="1" destOrd="0" parTransId="{8A3EDD2A-ECFE-4869-9B81-A0905D62369D}" sibTransId="{C92B9368-F6CE-4B76-9D99-82102A97A843}"/>
    <dgm:cxn modelId="{D1A3AFC2-3D6A-4D93-B0DD-42F1A03A6242}" srcId="{F8628C27-E6BB-4A19-AEFF-E8F186135369}" destId="{7203E4BA-8BDD-48C4-9EF5-AE4FB9F1C2F9}" srcOrd="5" destOrd="0" parTransId="{2FEA6ACC-7647-425E-877B-9A6C2FBA7E36}" sibTransId="{0FCE94C4-B2D1-473E-9E23-42373115796B}"/>
    <dgm:cxn modelId="{A9DA9CC9-21D3-48D3-834A-61974C61FB3A}" type="presOf" srcId="{0FCE94C4-B2D1-473E-9E23-42373115796B}" destId="{1F1BC639-3D27-4884-BFDC-25AB6A2C2E23}" srcOrd="0" destOrd="0" presId="urn:microsoft.com/office/officeart/2005/8/layout/pList1"/>
    <dgm:cxn modelId="{F9957ECA-6828-49AC-8463-AC6C0444A47E}" type="presOf" srcId="{ABD45687-9DDB-4464-AE1E-EDCBF0555D5D}" destId="{2CBCF298-540D-4C1C-8CF7-31F2FCC902F0}" srcOrd="0" destOrd="0" presId="urn:microsoft.com/office/officeart/2005/8/layout/pList1"/>
    <dgm:cxn modelId="{342DF7D0-9DD3-4140-A03C-2310612AD89E}" type="presOf" srcId="{C92B9368-F6CE-4B76-9D99-82102A97A843}" destId="{B59CA578-2C8D-4FEB-83A9-70181F9DB9C4}" srcOrd="0" destOrd="0" presId="urn:microsoft.com/office/officeart/2005/8/layout/pList1"/>
    <dgm:cxn modelId="{E359E8D9-9EE7-4490-9B9B-F2BC06539FC9}" type="presOf" srcId="{F731E885-3662-4BC6-9B85-940BB220C072}" destId="{37CA3AEE-7A8F-475F-AD4E-60829D68D02C}" srcOrd="0" destOrd="0" presId="urn:microsoft.com/office/officeart/2005/8/layout/pList1"/>
    <dgm:cxn modelId="{4EBBBFDA-E371-4040-B1DB-D4375F55B623}" type="presOf" srcId="{429B7136-0DBA-480E-91CD-2F0D7E1FF831}" destId="{F72D1378-1F90-45B7-AFC6-D74CA76C61D2}" srcOrd="0" destOrd="0" presId="urn:microsoft.com/office/officeart/2005/8/layout/pList1"/>
    <dgm:cxn modelId="{35298BE1-CB23-494B-83FF-EE6FDFE8A6FA}" type="presOf" srcId="{A6BD0E93-6BA9-4AC0-BF7D-CB22956AE979}" destId="{60ACCDB7-6B7A-4941-A916-392B7D84951B}" srcOrd="0" destOrd="0" presId="urn:microsoft.com/office/officeart/2005/8/layout/pList1"/>
    <dgm:cxn modelId="{03A01AF4-AE3D-44B9-84A4-C695CCE5D33A}" srcId="{F8628C27-E6BB-4A19-AEFF-E8F186135369}" destId="{429B7136-0DBA-480E-91CD-2F0D7E1FF831}" srcOrd="4" destOrd="0" parTransId="{0E09C347-D8AB-4116-864D-8E037880AE58}" sibTransId="{F454219B-A6B5-4B87-8792-8ABA402CC320}"/>
    <dgm:cxn modelId="{334CFAF6-2104-4801-829F-74987D4335FB}" type="presOf" srcId="{B1E67074-72E1-4748-82EB-D93288420C07}" destId="{A02A8F3A-48F3-4C7B-B0D4-EBACF8F18896}" srcOrd="0" destOrd="0" presId="urn:microsoft.com/office/officeart/2005/8/layout/pList1"/>
    <dgm:cxn modelId="{29CD2EF8-84D7-4295-8D15-B1FA8CBDB2E6}" type="presOf" srcId="{17FA2ACC-53F7-4155-AB89-76039CF94134}" destId="{F5177FE3-C860-448C-AEB6-3A0A35AA4F40}" srcOrd="0" destOrd="0" presId="urn:microsoft.com/office/officeart/2005/8/layout/pList1"/>
    <dgm:cxn modelId="{B3E3FBF8-9658-41C1-8401-470AB042D0CF}" type="presOf" srcId="{89B23385-9BE9-4A53-B09A-32E91084D9FC}" destId="{319CD1E0-200E-44CA-97A4-85B8CFECB626}" srcOrd="0" destOrd="0" presId="urn:microsoft.com/office/officeart/2005/8/layout/pList1"/>
    <dgm:cxn modelId="{DEB07CFB-2DE9-449F-9D75-B50F7E14BBE2}" type="presOf" srcId="{1B8AD5C4-8C6A-463C-9AB1-C37ACA5FD7D3}" destId="{C882BE60-BC94-4C04-B2F2-598A9CCF4896}" srcOrd="0" destOrd="0" presId="urn:microsoft.com/office/officeart/2005/8/layout/pList1"/>
    <dgm:cxn modelId="{45B39407-6527-4628-934E-68D884590E38}" type="presParOf" srcId="{E4F58D96-28CF-4CD4-906D-36549E442BE3}" destId="{E87D6A92-4730-4E46-BB4F-CD1475FE83E9}" srcOrd="0" destOrd="0" presId="urn:microsoft.com/office/officeart/2005/8/layout/pList1"/>
    <dgm:cxn modelId="{32DF0901-B880-4BCD-A0CC-F790B054DFB8}" type="presParOf" srcId="{E87D6A92-4730-4E46-BB4F-CD1475FE83E9}" destId="{FB96B022-F411-4526-9E17-42F335B5071A}" srcOrd="0" destOrd="0" presId="urn:microsoft.com/office/officeart/2005/8/layout/pList1"/>
    <dgm:cxn modelId="{B7D34908-04BC-4112-91F3-BF26FFDE8823}" type="presParOf" srcId="{E87D6A92-4730-4E46-BB4F-CD1475FE83E9}" destId="{902E8EDF-EC6C-4B97-B58D-8B131BE10FCA}" srcOrd="1" destOrd="0" presId="urn:microsoft.com/office/officeart/2005/8/layout/pList1"/>
    <dgm:cxn modelId="{8DD1F4E7-30AA-452E-BF29-42204410ADC9}" type="presParOf" srcId="{E4F58D96-28CF-4CD4-906D-36549E442BE3}" destId="{60ACCDB7-6B7A-4941-A916-392B7D84951B}" srcOrd="1" destOrd="0" presId="urn:microsoft.com/office/officeart/2005/8/layout/pList1"/>
    <dgm:cxn modelId="{9B4A830D-E0D9-4636-9C1E-FC095EC79F60}" type="presParOf" srcId="{E4F58D96-28CF-4CD4-906D-36549E442BE3}" destId="{12D0CEEC-217B-4962-A700-C5742CC257D5}" srcOrd="2" destOrd="0" presId="urn:microsoft.com/office/officeart/2005/8/layout/pList1"/>
    <dgm:cxn modelId="{02DDFB2A-9CC3-4396-833C-533366328680}" type="presParOf" srcId="{12D0CEEC-217B-4962-A700-C5742CC257D5}" destId="{ABAEB8F4-E99C-4494-80C4-D503423509B2}" srcOrd="0" destOrd="0" presId="urn:microsoft.com/office/officeart/2005/8/layout/pList1"/>
    <dgm:cxn modelId="{51E5F108-ECA3-4554-AA6C-71DE582C571D}" type="presParOf" srcId="{12D0CEEC-217B-4962-A700-C5742CC257D5}" destId="{319CD1E0-200E-44CA-97A4-85B8CFECB626}" srcOrd="1" destOrd="0" presId="urn:microsoft.com/office/officeart/2005/8/layout/pList1"/>
    <dgm:cxn modelId="{E4B7BB5A-4B40-4836-9668-0A74334CF691}" type="presParOf" srcId="{E4F58D96-28CF-4CD4-906D-36549E442BE3}" destId="{B59CA578-2C8D-4FEB-83A9-70181F9DB9C4}" srcOrd="3" destOrd="0" presId="urn:microsoft.com/office/officeart/2005/8/layout/pList1"/>
    <dgm:cxn modelId="{8AE7DCB5-71FA-40BA-9E33-4F13C5FC87AA}" type="presParOf" srcId="{E4F58D96-28CF-4CD4-906D-36549E442BE3}" destId="{D9117BAA-7896-48F5-AE35-EA5713DD4712}" srcOrd="4" destOrd="0" presId="urn:microsoft.com/office/officeart/2005/8/layout/pList1"/>
    <dgm:cxn modelId="{775322F4-B4A4-44CC-93C1-E8F9EC25E949}" type="presParOf" srcId="{D9117BAA-7896-48F5-AE35-EA5713DD4712}" destId="{B23BCD1C-63E0-4D90-A029-738A96CF343C}" srcOrd="0" destOrd="0" presId="urn:microsoft.com/office/officeart/2005/8/layout/pList1"/>
    <dgm:cxn modelId="{21BB045F-B3BA-4F19-B125-BFC7E93933FB}" type="presParOf" srcId="{D9117BAA-7896-48F5-AE35-EA5713DD4712}" destId="{A02A8F3A-48F3-4C7B-B0D4-EBACF8F18896}" srcOrd="1" destOrd="0" presId="urn:microsoft.com/office/officeart/2005/8/layout/pList1"/>
    <dgm:cxn modelId="{EB6EE631-942A-42A9-9C4B-5B216A0C43F2}" type="presParOf" srcId="{E4F58D96-28CF-4CD4-906D-36549E442BE3}" destId="{F239443E-5665-4B6F-BB80-C51AE6FF9026}" srcOrd="5" destOrd="0" presId="urn:microsoft.com/office/officeart/2005/8/layout/pList1"/>
    <dgm:cxn modelId="{A96A5CDC-3292-492A-AAA1-5DC3D2EFDCA7}" type="presParOf" srcId="{E4F58D96-28CF-4CD4-906D-36549E442BE3}" destId="{20FA96DB-6F3C-4F94-9E45-35CAB41FC573}" srcOrd="6" destOrd="0" presId="urn:microsoft.com/office/officeart/2005/8/layout/pList1"/>
    <dgm:cxn modelId="{9D6C2F53-91DE-4785-9E1F-FC8D86B5979A}" type="presParOf" srcId="{20FA96DB-6F3C-4F94-9E45-35CAB41FC573}" destId="{BECAA07C-15CC-440D-9BB8-DFFB27208ADA}" srcOrd="0" destOrd="0" presId="urn:microsoft.com/office/officeart/2005/8/layout/pList1"/>
    <dgm:cxn modelId="{CE03BAE4-33C6-473D-8D24-BFD2DF5D0C1F}" type="presParOf" srcId="{20FA96DB-6F3C-4F94-9E45-35CAB41FC573}" destId="{67D3C3DD-C5FE-498B-A815-38203787C09F}" srcOrd="1" destOrd="0" presId="urn:microsoft.com/office/officeart/2005/8/layout/pList1"/>
    <dgm:cxn modelId="{D93FCAEC-1926-46E5-AFA2-2677BFB2BDAE}" type="presParOf" srcId="{E4F58D96-28CF-4CD4-906D-36549E442BE3}" destId="{37CA3AEE-7A8F-475F-AD4E-60829D68D02C}" srcOrd="7" destOrd="0" presId="urn:microsoft.com/office/officeart/2005/8/layout/pList1"/>
    <dgm:cxn modelId="{97E795E3-45C4-46C9-B711-301204FE5FC1}" type="presParOf" srcId="{E4F58D96-28CF-4CD4-906D-36549E442BE3}" destId="{CFFA1CB0-3A26-41BC-AEE6-E2770CD1EEDD}" srcOrd="8" destOrd="0" presId="urn:microsoft.com/office/officeart/2005/8/layout/pList1"/>
    <dgm:cxn modelId="{441B3F73-D068-40D6-823A-68233A57E9B5}" type="presParOf" srcId="{CFFA1CB0-3A26-41BC-AEE6-E2770CD1EEDD}" destId="{2C8996DC-2700-418C-B17A-51F8D4A6C96E}" srcOrd="0" destOrd="0" presId="urn:microsoft.com/office/officeart/2005/8/layout/pList1"/>
    <dgm:cxn modelId="{59E8FFA6-C3CF-4038-A68F-7C5F3496F96A}" type="presParOf" srcId="{CFFA1CB0-3A26-41BC-AEE6-E2770CD1EEDD}" destId="{F72D1378-1F90-45B7-AFC6-D74CA76C61D2}" srcOrd="1" destOrd="0" presId="urn:microsoft.com/office/officeart/2005/8/layout/pList1"/>
    <dgm:cxn modelId="{98FC77E8-0899-4F2A-9609-5E3430051289}" type="presParOf" srcId="{E4F58D96-28CF-4CD4-906D-36549E442BE3}" destId="{EB176657-586D-4D14-AEC6-41C21054E904}" srcOrd="9" destOrd="0" presId="urn:microsoft.com/office/officeart/2005/8/layout/pList1"/>
    <dgm:cxn modelId="{E44760ED-BD3A-4220-B2D1-3491819E14F5}" type="presParOf" srcId="{E4F58D96-28CF-4CD4-906D-36549E442BE3}" destId="{85A273FA-6670-4203-97AE-1AFD5FC54BE2}" srcOrd="10" destOrd="0" presId="urn:microsoft.com/office/officeart/2005/8/layout/pList1"/>
    <dgm:cxn modelId="{875947E2-334E-46F7-B933-EA8F03083B0A}" type="presParOf" srcId="{85A273FA-6670-4203-97AE-1AFD5FC54BE2}" destId="{5C7599B5-6966-46EB-BBB3-8AE6207205F1}" srcOrd="0" destOrd="0" presId="urn:microsoft.com/office/officeart/2005/8/layout/pList1"/>
    <dgm:cxn modelId="{B8DE769A-54FA-4287-AD06-9ABCFF3271A4}" type="presParOf" srcId="{85A273FA-6670-4203-97AE-1AFD5FC54BE2}" destId="{3541E050-396D-4DC0-A605-DDF45F3A6BB6}" srcOrd="1" destOrd="0" presId="urn:microsoft.com/office/officeart/2005/8/layout/pList1"/>
    <dgm:cxn modelId="{D0FB0C36-B81D-4627-AD11-810BFA09D250}" type="presParOf" srcId="{E4F58D96-28CF-4CD4-906D-36549E442BE3}" destId="{1F1BC639-3D27-4884-BFDC-25AB6A2C2E23}" srcOrd="11" destOrd="0" presId="urn:microsoft.com/office/officeart/2005/8/layout/pList1"/>
    <dgm:cxn modelId="{1BBBED18-E698-44A7-B059-8C32651D399F}" type="presParOf" srcId="{E4F58D96-28CF-4CD4-906D-36549E442BE3}" destId="{4975FB93-5A6E-4281-B907-FB049008C132}" srcOrd="12" destOrd="0" presId="urn:microsoft.com/office/officeart/2005/8/layout/pList1"/>
    <dgm:cxn modelId="{1CD679CF-E7F1-4E30-9794-AB4FA2E6D52F}" type="presParOf" srcId="{4975FB93-5A6E-4281-B907-FB049008C132}" destId="{9CDC2FDF-E153-4FCC-9E2A-5159D6D8555A}" srcOrd="0" destOrd="0" presId="urn:microsoft.com/office/officeart/2005/8/layout/pList1"/>
    <dgm:cxn modelId="{F227623A-FF48-4DD9-88EC-F5BAE78EF1A1}" type="presParOf" srcId="{4975FB93-5A6E-4281-B907-FB049008C132}" destId="{2CBCF298-540D-4C1C-8CF7-31F2FCC902F0}" srcOrd="1" destOrd="0" presId="urn:microsoft.com/office/officeart/2005/8/layout/pList1"/>
    <dgm:cxn modelId="{AA7070E6-66AA-4796-B422-F8D1AB21F9B7}" type="presParOf" srcId="{E4F58D96-28CF-4CD4-906D-36549E442BE3}" destId="{C882BE60-BC94-4C04-B2F2-598A9CCF4896}" srcOrd="13" destOrd="0" presId="urn:microsoft.com/office/officeart/2005/8/layout/pList1"/>
    <dgm:cxn modelId="{932243FD-F931-4BCB-A75C-3DAEBDCD101D}" type="presParOf" srcId="{E4F58D96-28CF-4CD4-906D-36549E442BE3}" destId="{A39AD62C-CA9A-436B-9B6B-60C961206841}" srcOrd="14" destOrd="0" presId="urn:microsoft.com/office/officeart/2005/8/layout/pList1"/>
    <dgm:cxn modelId="{4AACE788-1BD6-4265-AEB0-F659BF837A3F}" type="presParOf" srcId="{A39AD62C-CA9A-436B-9B6B-60C961206841}" destId="{D82352E6-39FA-42E5-82B8-961D1072107D}" srcOrd="0" destOrd="0" presId="urn:microsoft.com/office/officeart/2005/8/layout/pList1"/>
    <dgm:cxn modelId="{A78BB662-1C4E-4CE1-A6AC-E442FBA931DC}" type="presParOf" srcId="{A39AD62C-CA9A-436B-9B6B-60C961206841}" destId="{8861DE7E-DA67-417C-92B5-45ECC342E15B}" srcOrd="1" destOrd="0" presId="urn:microsoft.com/office/officeart/2005/8/layout/pList1"/>
    <dgm:cxn modelId="{7A77A7AC-C339-4D1E-A9D2-55D3D661F65F}" type="presParOf" srcId="{E4F58D96-28CF-4CD4-906D-36549E442BE3}" destId="{F5177FE3-C860-448C-AEB6-3A0A35AA4F40}" srcOrd="15" destOrd="0" presId="urn:microsoft.com/office/officeart/2005/8/layout/pList1"/>
    <dgm:cxn modelId="{559B8E57-B242-4804-A8B6-A8CE08A22318}" type="presParOf" srcId="{E4F58D96-28CF-4CD4-906D-36549E442BE3}" destId="{95F99E41-2B44-4969-9F51-C8BA21782BDA}" srcOrd="16" destOrd="0" presId="urn:microsoft.com/office/officeart/2005/8/layout/pList1"/>
    <dgm:cxn modelId="{45F290AE-3DCA-45BB-A23D-61E354DF1A8B}" type="presParOf" srcId="{95F99E41-2B44-4969-9F51-C8BA21782BDA}" destId="{094206EC-60BB-4F4F-ADF1-88D5035C6F08}" srcOrd="0" destOrd="0" presId="urn:microsoft.com/office/officeart/2005/8/layout/pList1"/>
    <dgm:cxn modelId="{AC54152E-C45E-410F-8B7A-44E4BDA89EE3}" type="presParOf" srcId="{95F99E41-2B44-4969-9F51-C8BA21782BDA}" destId="{E9E38E59-3992-4CFC-8AB2-344AF8574327}" srcOrd="1" destOrd="0" presId="urn:microsoft.com/office/officeart/2005/8/layout/pList1"/>
    <dgm:cxn modelId="{785D3BC5-DD73-4E7D-B11C-4C71D6B082CC}" type="presParOf" srcId="{E4F58D96-28CF-4CD4-906D-36549E442BE3}" destId="{6E061B9A-C29D-4473-A0B5-7C539990530C}" srcOrd="17" destOrd="0" presId="urn:microsoft.com/office/officeart/2005/8/layout/pList1"/>
    <dgm:cxn modelId="{6749BE5A-30C0-484B-8E64-75C8B572B151}" type="presParOf" srcId="{E4F58D96-28CF-4CD4-906D-36549E442BE3}" destId="{FE2DAF43-29E4-44A8-A5F3-7486AB50F16B}" srcOrd="18" destOrd="0" presId="urn:microsoft.com/office/officeart/2005/8/layout/pList1"/>
    <dgm:cxn modelId="{32666FA0-BD95-4E9C-AE1A-6A6F8202F421}" type="presParOf" srcId="{FE2DAF43-29E4-44A8-A5F3-7486AB50F16B}" destId="{84B46AEB-28E3-4142-88C5-93992BE7C2D5}" srcOrd="0" destOrd="0" presId="urn:microsoft.com/office/officeart/2005/8/layout/pList1"/>
    <dgm:cxn modelId="{0F2E72AE-E9AA-469C-96C8-53651A52E843}" type="presParOf" srcId="{FE2DAF43-29E4-44A8-A5F3-7486AB50F16B}" destId="{4DE8C6FB-3EA3-407D-94DF-FF41C6EE79B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628C27-E6BB-4A19-AEFF-E8F18613536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5A862E-8262-46E9-B485-221DAF77E75D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Плетение из лозы</a:t>
          </a:r>
        </a:p>
      </dgm:t>
    </dgm:pt>
    <dgm:pt modelId="{9C7E75C2-C5BB-44DE-89BD-A46E8ABEAD17}" type="parTrans" cxnId="{3B75E542-0B55-4183-AF50-6A4443EF8AA8}">
      <dgm:prSet/>
      <dgm:spPr/>
      <dgm:t>
        <a:bodyPr/>
        <a:lstStyle/>
        <a:p>
          <a:endParaRPr lang="ru-RU"/>
        </a:p>
      </dgm:t>
    </dgm:pt>
    <dgm:pt modelId="{A6BD0E93-6BA9-4AC0-BF7D-CB22956AE979}" type="sibTrans" cxnId="{3B75E542-0B55-4183-AF50-6A4443EF8AA8}">
      <dgm:prSet/>
      <dgm:spPr/>
      <dgm:t>
        <a:bodyPr/>
        <a:lstStyle/>
        <a:p>
          <a:endParaRPr lang="ru-RU"/>
        </a:p>
      </dgm:t>
    </dgm:pt>
    <dgm:pt modelId="{ABD45687-9DDB-4464-AE1E-EDCBF0555D5D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Плетение из лыка</a:t>
          </a:r>
        </a:p>
      </dgm:t>
    </dgm:pt>
    <dgm:pt modelId="{60B02086-632A-4CC0-9F73-F56D01C4F099}" type="parTrans" cxnId="{5292107F-CA0E-4E5E-ADD4-00ABCA31EB38}">
      <dgm:prSet/>
      <dgm:spPr/>
      <dgm:t>
        <a:bodyPr/>
        <a:lstStyle/>
        <a:p>
          <a:endParaRPr lang="ru-RU"/>
        </a:p>
      </dgm:t>
    </dgm:pt>
    <dgm:pt modelId="{1B8AD5C4-8C6A-463C-9AB1-C37ACA5FD7D3}" type="sibTrans" cxnId="{5292107F-CA0E-4E5E-ADD4-00ABCA31EB38}">
      <dgm:prSet/>
      <dgm:spPr/>
      <dgm:t>
        <a:bodyPr/>
        <a:lstStyle/>
        <a:p>
          <a:endParaRPr lang="ru-RU"/>
        </a:p>
      </dgm:t>
    </dgm:pt>
    <dgm:pt modelId="{83034DEB-1DFA-431C-B458-618D4FAE5082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Сбор и переработка грибов и ягод</a:t>
          </a:r>
        </a:p>
      </dgm:t>
    </dgm:pt>
    <dgm:pt modelId="{2E3D585D-34FC-4433-8CD2-F96E8DC8DA22}" type="parTrans" cxnId="{64DA0869-D5CA-4254-B246-47B589C3FFD1}">
      <dgm:prSet/>
      <dgm:spPr/>
      <dgm:t>
        <a:bodyPr/>
        <a:lstStyle/>
        <a:p>
          <a:endParaRPr lang="ru-RU"/>
        </a:p>
      </dgm:t>
    </dgm:pt>
    <dgm:pt modelId="{8267D1C4-CAD8-4F6F-9CC1-57A43B20914A}" type="sibTrans" cxnId="{64DA0869-D5CA-4254-B246-47B589C3FFD1}">
      <dgm:prSet/>
      <dgm:spPr/>
      <dgm:t>
        <a:bodyPr/>
        <a:lstStyle/>
        <a:p>
          <a:endParaRPr lang="ru-RU"/>
        </a:p>
      </dgm:t>
    </dgm:pt>
    <dgm:pt modelId="{87FB82CF-7D2B-4D18-AB22-F98426F3F7C5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Другие лесные ресурсы</a:t>
          </a:r>
        </a:p>
      </dgm:t>
    </dgm:pt>
    <dgm:pt modelId="{4863EC89-F435-48FE-A674-17BF7E492121}" type="parTrans" cxnId="{6A9130D2-C3A8-4395-9572-39CEAA042190}">
      <dgm:prSet/>
      <dgm:spPr/>
      <dgm:t>
        <a:bodyPr/>
        <a:lstStyle/>
        <a:p>
          <a:endParaRPr lang="ru-RU"/>
        </a:p>
      </dgm:t>
    </dgm:pt>
    <dgm:pt modelId="{07C66CDD-066E-4E02-8D8A-2D81AD41F842}" type="sibTrans" cxnId="{6A9130D2-C3A8-4395-9572-39CEAA042190}">
      <dgm:prSet/>
      <dgm:spPr/>
      <dgm:t>
        <a:bodyPr/>
        <a:lstStyle/>
        <a:p>
          <a:endParaRPr lang="ru-RU"/>
        </a:p>
      </dgm:t>
    </dgm:pt>
    <dgm:pt modelId="{3BF7FCE6-8AE0-4E58-8435-F7C108C4C30B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Лекарственные растения</a:t>
          </a:r>
        </a:p>
      </dgm:t>
    </dgm:pt>
    <dgm:pt modelId="{397588F9-BA16-4461-994C-AFF2CAB7C199}" type="parTrans" cxnId="{131DFA39-D0E8-4C45-8EE5-954F3C9AC40F}">
      <dgm:prSet/>
      <dgm:spPr/>
      <dgm:t>
        <a:bodyPr/>
        <a:lstStyle/>
        <a:p>
          <a:endParaRPr lang="ru-RU"/>
        </a:p>
      </dgm:t>
    </dgm:pt>
    <dgm:pt modelId="{6B62A552-23FA-41D1-9B13-E0A0E87DC8F2}" type="sibTrans" cxnId="{131DFA39-D0E8-4C45-8EE5-954F3C9AC40F}">
      <dgm:prSet/>
      <dgm:spPr/>
      <dgm:t>
        <a:bodyPr/>
        <a:lstStyle/>
        <a:p>
          <a:endParaRPr lang="ru-RU"/>
        </a:p>
      </dgm:t>
    </dgm:pt>
    <dgm:pt modelId="{AFBBC71C-87AC-4595-9922-D37479D2BE67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Плетеная мебель</a:t>
          </a:r>
        </a:p>
      </dgm:t>
    </dgm:pt>
    <dgm:pt modelId="{9D21BD07-B7A1-4C79-9638-A2EAD8E5B141}" type="parTrans" cxnId="{E663D74A-1786-4F2A-9309-232327C7D8A3}">
      <dgm:prSet/>
      <dgm:spPr/>
      <dgm:t>
        <a:bodyPr/>
        <a:lstStyle/>
        <a:p>
          <a:endParaRPr lang="ru-RU"/>
        </a:p>
      </dgm:t>
    </dgm:pt>
    <dgm:pt modelId="{B8E75952-2BE8-4314-A4E7-B14FD2910DEA}" type="sibTrans" cxnId="{E663D74A-1786-4F2A-9309-232327C7D8A3}">
      <dgm:prSet/>
      <dgm:spPr/>
      <dgm:t>
        <a:bodyPr/>
        <a:lstStyle/>
        <a:p>
          <a:endParaRPr lang="ru-RU"/>
        </a:p>
      </dgm:t>
    </dgm:pt>
    <dgm:pt modelId="{E4F58D96-28CF-4CD4-906D-36549E442BE3}" type="pres">
      <dgm:prSet presAssocID="{F8628C27-E6BB-4A19-AEFF-E8F186135369}" presName="Name0" presStyleCnt="0">
        <dgm:presLayoutVars>
          <dgm:dir/>
          <dgm:resizeHandles val="exact"/>
        </dgm:presLayoutVars>
      </dgm:prSet>
      <dgm:spPr/>
    </dgm:pt>
    <dgm:pt modelId="{E87D6A92-4730-4E46-BB4F-CD1475FE83E9}" type="pres">
      <dgm:prSet presAssocID="{5F5A862E-8262-46E9-B485-221DAF77E75D}" presName="compNode" presStyleCnt="0"/>
      <dgm:spPr/>
    </dgm:pt>
    <dgm:pt modelId="{FB96B022-F411-4526-9E17-42F335B5071A}" type="pres">
      <dgm:prSet presAssocID="{5F5A862E-8262-46E9-B485-221DAF77E75D}" presName="pictRect" presStyleLbl="nod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2E8EDF-EC6C-4B97-B58D-8B131BE10FCA}" type="pres">
      <dgm:prSet presAssocID="{5F5A862E-8262-46E9-B485-221DAF77E75D}" presName="textRect" presStyleLbl="revTx" presStyleIdx="0" presStyleCnt="6">
        <dgm:presLayoutVars>
          <dgm:bulletEnabled val="1"/>
        </dgm:presLayoutVars>
      </dgm:prSet>
      <dgm:spPr/>
    </dgm:pt>
    <dgm:pt modelId="{60ACCDB7-6B7A-4941-A916-392B7D84951B}" type="pres">
      <dgm:prSet presAssocID="{A6BD0E93-6BA9-4AC0-BF7D-CB22956AE979}" presName="sibTrans" presStyleLbl="sibTrans2D1" presStyleIdx="0" presStyleCnt="0"/>
      <dgm:spPr/>
    </dgm:pt>
    <dgm:pt modelId="{4975FB93-5A6E-4281-B907-FB049008C132}" type="pres">
      <dgm:prSet presAssocID="{ABD45687-9DDB-4464-AE1E-EDCBF0555D5D}" presName="compNode" presStyleCnt="0"/>
      <dgm:spPr/>
    </dgm:pt>
    <dgm:pt modelId="{9CDC2FDF-E153-4FCC-9E2A-5159D6D8555A}" type="pres">
      <dgm:prSet presAssocID="{ABD45687-9DDB-4464-AE1E-EDCBF0555D5D}" presName="pictRect" presStyleLbl="node1" presStyleIdx="1" presStyleCnt="6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CBCF298-540D-4C1C-8CF7-31F2FCC902F0}" type="pres">
      <dgm:prSet presAssocID="{ABD45687-9DDB-4464-AE1E-EDCBF0555D5D}" presName="textRect" presStyleLbl="revTx" presStyleIdx="1" presStyleCnt="6">
        <dgm:presLayoutVars>
          <dgm:bulletEnabled val="1"/>
        </dgm:presLayoutVars>
      </dgm:prSet>
      <dgm:spPr/>
    </dgm:pt>
    <dgm:pt modelId="{C882BE60-BC94-4C04-B2F2-598A9CCF4896}" type="pres">
      <dgm:prSet presAssocID="{1B8AD5C4-8C6A-463C-9AB1-C37ACA5FD7D3}" presName="sibTrans" presStyleLbl="sibTrans2D1" presStyleIdx="0" presStyleCnt="0"/>
      <dgm:spPr/>
    </dgm:pt>
    <dgm:pt modelId="{3B5322C8-7A07-4929-906E-0A19E4F0AAF7}" type="pres">
      <dgm:prSet presAssocID="{AFBBC71C-87AC-4595-9922-D37479D2BE67}" presName="compNode" presStyleCnt="0"/>
      <dgm:spPr/>
    </dgm:pt>
    <dgm:pt modelId="{1CEF0A55-0838-4D99-A4CB-C01A625F3511}" type="pres">
      <dgm:prSet presAssocID="{AFBBC71C-87AC-4595-9922-D37479D2BE67}" presName="pictRect" presStyleLbl="node1" presStyleIdx="2" presStyleCnt="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34BB1-B956-4532-8799-B4A762DD436D}" type="pres">
      <dgm:prSet presAssocID="{AFBBC71C-87AC-4595-9922-D37479D2BE67}" presName="textRect" presStyleLbl="revTx" presStyleIdx="2" presStyleCnt="6">
        <dgm:presLayoutVars>
          <dgm:bulletEnabled val="1"/>
        </dgm:presLayoutVars>
      </dgm:prSet>
      <dgm:spPr/>
    </dgm:pt>
    <dgm:pt modelId="{FE13E657-3303-463B-A8F6-ABF9E6738CEA}" type="pres">
      <dgm:prSet presAssocID="{B8E75952-2BE8-4314-A4E7-B14FD2910DEA}" presName="sibTrans" presStyleLbl="sibTrans2D1" presStyleIdx="0" presStyleCnt="0"/>
      <dgm:spPr/>
    </dgm:pt>
    <dgm:pt modelId="{95F99E41-2B44-4969-9F51-C8BA21782BDA}" type="pres">
      <dgm:prSet presAssocID="{83034DEB-1DFA-431C-B458-618D4FAE5082}" presName="compNode" presStyleCnt="0"/>
      <dgm:spPr/>
    </dgm:pt>
    <dgm:pt modelId="{094206EC-60BB-4F4F-ADF1-88D5035C6F08}" type="pres">
      <dgm:prSet presAssocID="{83034DEB-1DFA-431C-B458-618D4FAE5082}" presName="pictRect" presStyleLbl="node1" presStyleIdx="3" presStyleCnt="6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E38E59-3992-4CFC-8AB2-344AF8574327}" type="pres">
      <dgm:prSet presAssocID="{83034DEB-1DFA-431C-B458-618D4FAE5082}" presName="textRect" presStyleLbl="revTx" presStyleIdx="3" presStyleCnt="6">
        <dgm:presLayoutVars>
          <dgm:bulletEnabled val="1"/>
        </dgm:presLayoutVars>
      </dgm:prSet>
      <dgm:spPr/>
    </dgm:pt>
    <dgm:pt modelId="{20FB49CE-0672-4F52-90BB-756B17E0C003}" type="pres">
      <dgm:prSet presAssocID="{8267D1C4-CAD8-4F6F-9CC1-57A43B20914A}" presName="sibTrans" presStyleLbl="sibTrans2D1" presStyleIdx="0" presStyleCnt="0"/>
      <dgm:spPr/>
    </dgm:pt>
    <dgm:pt modelId="{6C4E68A7-A082-479C-9B3D-1C3D6D92B9FB}" type="pres">
      <dgm:prSet presAssocID="{3BF7FCE6-8AE0-4E58-8435-F7C108C4C30B}" presName="compNode" presStyleCnt="0"/>
      <dgm:spPr/>
    </dgm:pt>
    <dgm:pt modelId="{137F7150-48DF-4CD9-B8E7-62640B60C752}" type="pres">
      <dgm:prSet presAssocID="{3BF7FCE6-8AE0-4E58-8435-F7C108C4C30B}" presName="pictRect" presStyleLbl="node1" presStyleIdx="4" presStyleCnt="6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898D503-DBDA-4201-8A55-658B8640A7A8}" type="pres">
      <dgm:prSet presAssocID="{3BF7FCE6-8AE0-4E58-8435-F7C108C4C30B}" presName="textRect" presStyleLbl="revTx" presStyleIdx="4" presStyleCnt="6">
        <dgm:presLayoutVars>
          <dgm:bulletEnabled val="1"/>
        </dgm:presLayoutVars>
      </dgm:prSet>
      <dgm:spPr/>
    </dgm:pt>
    <dgm:pt modelId="{D16C33A7-9732-4EDD-ADFC-D2852C72F55F}" type="pres">
      <dgm:prSet presAssocID="{6B62A552-23FA-41D1-9B13-E0A0E87DC8F2}" presName="sibTrans" presStyleLbl="sibTrans2D1" presStyleIdx="0" presStyleCnt="0"/>
      <dgm:spPr/>
    </dgm:pt>
    <dgm:pt modelId="{01ADA451-7D59-4890-8DA9-9BF581B966F7}" type="pres">
      <dgm:prSet presAssocID="{87FB82CF-7D2B-4D18-AB22-F98426F3F7C5}" presName="compNode" presStyleCnt="0"/>
      <dgm:spPr/>
    </dgm:pt>
    <dgm:pt modelId="{AE03FF66-4533-4E3A-9C32-F6FB4478617D}" type="pres">
      <dgm:prSet presAssocID="{87FB82CF-7D2B-4D18-AB22-F98426F3F7C5}" presName="pictRect" presStyleLbl="node1" presStyleIdx="5" presStyleCnt="6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C07BC31-D3D1-4AC6-AA2C-463CB9D50485}" type="pres">
      <dgm:prSet presAssocID="{87FB82CF-7D2B-4D18-AB22-F98426F3F7C5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AFE9C319-CC34-46B4-B17A-1DCE190F63F1}" type="presOf" srcId="{AFBBC71C-87AC-4595-9922-D37479D2BE67}" destId="{F6F34BB1-B956-4532-8799-B4A762DD436D}" srcOrd="0" destOrd="0" presId="urn:microsoft.com/office/officeart/2005/8/layout/pList1"/>
    <dgm:cxn modelId="{BEE80B28-6882-4E76-ABFE-39CB72B31FBF}" type="presOf" srcId="{6B62A552-23FA-41D1-9B13-E0A0E87DC8F2}" destId="{D16C33A7-9732-4EDD-ADFC-D2852C72F55F}" srcOrd="0" destOrd="0" presId="urn:microsoft.com/office/officeart/2005/8/layout/pList1"/>
    <dgm:cxn modelId="{0B0A9F2D-7BA1-4819-B34F-D0E9BCE06DB0}" type="presOf" srcId="{ABD45687-9DDB-4464-AE1E-EDCBF0555D5D}" destId="{2CBCF298-540D-4C1C-8CF7-31F2FCC902F0}" srcOrd="0" destOrd="0" presId="urn:microsoft.com/office/officeart/2005/8/layout/pList1"/>
    <dgm:cxn modelId="{131DFA39-D0E8-4C45-8EE5-954F3C9AC40F}" srcId="{F8628C27-E6BB-4A19-AEFF-E8F186135369}" destId="{3BF7FCE6-8AE0-4E58-8435-F7C108C4C30B}" srcOrd="4" destOrd="0" parTransId="{397588F9-BA16-4461-994C-AFF2CAB7C199}" sibTransId="{6B62A552-23FA-41D1-9B13-E0A0E87DC8F2}"/>
    <dgm:cxn modelId="{CED98C3B-1D21-4181-A47D-B9BECB4E5E87}" type="presOf" srcId="{87FB82CF-7D2B-4D18-AB22-F98426F3F7C5}" destId="{6C07BC31-D3D1-4AC6-AA2C-463CB9D50485}" srcOrd="0" destOrd="0" presId="urn:microsoft.com/office/officeart/2005/8/layout/pList1"/>
    <dgm:cxn modelId="{637AFD3C-9548-438B-9E13-CA865151EC8D}" type="presOf" srcId="{1B8AD5C4-8C6A-463C-9AB1-C37ACA5FD7D3}" destId="{C882BE60-BC94-4C04-B2F2-598A9CCF4896}" srcOrd="0" destOrd="0" presId="urn:microsoft.com/office/officeart/2005/8/layout/pList1"/>
    <dgm:cxn modelId="{3B75E542-0B55-4183-AF50-6A4443EF8AA8}" srcId="{F8628C27-E6BB-4A19-AEFF-E8F186135369}" destId="{5F5A862E-8262-46E9-B485-221DAF77E75D}" srcOrd="0" destOrd="0" parTransId="{9C7E75C2-C5BB-44DE-89BD-A46E8ABEAD17}" sibTransId="{A6BD0E93-6BA9-4AC0-BF7D-CB22956AE979}"/>
    <dgm:cxn modelId="{44F38164-0D0C-4F2A-ABFB-3888DCFD055A}" type="presOf" srcId="{B8E75952-2BE8-4314-A4E7-B14FD2910DEA}" destId="{FE13E657-3303-463B-A8F6-ABF9E6738CEA}" srcOrd="0" destOrd="0" presId="urn:microsoft.com/office/officeart/2005/8/layout/pList1"/>
    <dgm:cxn modelId="{64DA0869-D5CA-4254-B246-47B589C3FFD1}" srcId="{F8628C27-E6BB-4A19-AEFF-E8F186135369}" destId="{83034DEB-1DFA-431C-B458-618D4FAE5082}" srcOrd="3" destOrd="0" parTransId="{2E3D585D-34FC-4433-8CD2-F96E8DC8DA22}" sibTransId="{8267D1C4-CAD8-4F6F-9CC1-57A43B20914A}"/>
    <dgm:cxn modelId="{E663D74A-1786-4F2A-9309-232327C7D8A3}" srcId="{F8628C27-E6BB-4A19-AEFF-E8F186135369}" destId="{AFBBC71C-87AC-4595-9922-D37479D2BE67}" srcOrd="2" destOrd="0" parTransId="{9D21BD07-B7A1-4C79-9638-A2EAD8E5B141}" sibTransId="{B8E75952-2BE8-4314-A4E7-B14FD2910DEA}"/>
    <dgm:cxn modelId="{9FCABA5A-6240-4EAF-8733-B4514D8E6F54}" type="presOf" srcId="{F8628C27-E6BB-4A19-AEFF-E8F186135369}" destId="{E4F58D96-28CF-4CD4-906D-36549E442BE3}" srcOrd="0" destOrd="0" presId="urn:microsoft.com/office/officeart/2005/8/layout/pList1"/>
    <dgm:cxn modelId="{5292107F-CA0E-4E5E-ADD4-00ABCA31EB38}" srcId="{F8628C27-E6BB-4A19-AEFF-E8F186135369}" destId="{ABD45687-9DDB-4464-AE1E-EDCBF0555D5D}" srcOrd="1" destOrd="0" parTransId="{60B02086-632A-4CC0-9F73-F56D01C4F099}" sibTransId="{1B8AD5C4-8C6A-463C-9AB1-C37ACA5FD7D3}"/>
    <dgm:cxn modelId="{079B2FA6-3C2A-4903-A1F1-87BC1945CE11}" type="presOf" srcId="{8267D1C4-CAD8-4F6F-9CC1-57A43B20914A}" destId="{20FB49CE-0672-4F52-90BB-756B17E0C003}" srcOrd="0" destOrd="0" presId="urn:microsoft.com/office/officeart/2005/8/layout/pList1"/>
    <dgm:cxn modelId="{3DC2AEA7-478E-4D0D-A715-228C73A8BA23}" type="presOf" srcId="{3BF7FCE6-8AE0-4E58-8435-F7C108C4C30B}" destId="{7898D503-DBDA-4201-8A55-658B8640A7A8}" srcOrd="0" destOrd="0" presId="urn:microsoft.com/office/officeart/2005/8/layout/pList1"/>
    <dgm:cxn modelId="{440347A9-6C81-47F5-877F-AAF58C1D4F60}" type="presOf" srcId="{83034DEB-1DFA-431C-B458-618D4FAE5082}" destId="{E9E38E59-3992-4CFC-8AB2-344AF8574327}" srcOrd="0" destOrd="0" presId="urn:microsoft.com/office/officeart/2005/8/layout/pList1"/>
    <dgm:cxn modelId="{C12A90D1-C98D-4B69-8F40-4B3695B944E6}" type="presOf" srcId="{5F5A862E-8262-46E9-B485-221DAF77E75D}" destId="{902E8EDF-EC6C-4B97-B58D-8B131BE10FCA}" srcOrd="0" destOrd="0" presId="urn:microsoft.com/office/officeart/2005/8/layout/pList1"/>
    <dgm:cxn modelId="{6A9130D2-C3A8-4395-9572-39CEAA042190}" srcId="{F8628C27-E6BB-4A19-AEFF-E8F186135369}" destId="{87FB82CF-7D2B-4D18-AB22-F98426F3F7C5}" srcOrd="5" destOrd="0" parTransId="{4863EC89-F435-48FE-A674-17BF7E492121}" sibTransId="{07C66CDD-066E-4E02-8D8A-2D81AD41F842}"/>
    <dgm:cxn modelId="{5E63C1FC-07A0-4608-BDF9-317AEFDE2ED0}" type="presOf" srcId="{A6BD0E93-6BA9-4AC0-BF7D-CB22956AE979}" destId="{60ACCDB7-6B7A-4941-A916-392B7D84951B}" srcOrd="0" destOrd="0" presId="urn:microsoft.com/office/officeart/2005/8/layout/pList1"/>
    <dgm:cxn modelId="{F29F617D-5886-4102-B01F-DADC5228A7EB}" type="presParOf" srcId="{E4F58D96-28CF-4CD4-906D-36549E442BE3}" destId="{E87D6A92-4730-4E46-BB4F-CD1475FE83E9}" srcOrd="0" destOrd="0" presId="urn:microsoft.com/office/officeart/2005/8/layout/pList1"/>
    <dgm:cxn modelId="{59CE0A67-208D-4790-BF7B-510ABB441A6E}" type="presParOf" srcId="{E87D6A92-4730-4E46-BB4F-CD1475FE83E9}" destId="{FB96B022-F411-4526-9E17-42F335B5071A}" srcOrd="0" destOrd="0" presId="urn:microsoft.com/office/officeart/2005/8/layout/pList1"/>
    <dgm:cxn modelId="{DF58A0E5-F426-4699-96AD-545D08A1F37F}" type="presParOf" srcId="{E87D6A92-4730-4E46-BB4F-CD1475FE83E9}" destId="{902E8EDF-EC6C-4B97-B58D-8B131BE10FCA}" srcOrd="1" destOrd="0" presId="urn:microsoft.com/office/officeart/2005/8/layout/pList1"/>
    <dgm:cxn modelId="{BABE7885-FCE3-47FE-828D-BE783E2CB47C}" type="presParOf" srcId="{E4F58D96-28CF-4CD4-906D-36549E442BE3}" destId="{60ACCDB7-6B7A-4941-A916-392B7D84951B}" srcOrd="1" destOrd="0" presId="urn:microsoft.com/office/officeart/2005/8/layout/pList1"/>
    <dgm:cxn modelId="{42C64AEA-E59F-4F90-ABE5-FE32AEC8E68B}" type="presParOf" srcId="{E4F58D96-28CF-4CD4-906D-36549E442BE3}" destId="{4975FB93-5A6E-4281-B907-FB049008C132}" srcOrd="2" destOrd="0" presId="urn:microsoft.com/office/officeart/2005/8/layout/pList1"/>
    <dgm:cxn modelId="{C1D823ED-8E94-4554-8DA2-E16C25E8DCDC}" type="presParOf" srcId="{4975FB93-5A6E-4281-B907-FB049008C132}" destId="{9CDC2FDF-E153-4FCC-9E2A-5159D6D8555A}" srcOrd="0" destOrd="0" presId="urn:microsoft.com/office/officeart/2005/8/layout/pList1"/>
    <dgm:cxn modelId="{20A33801-AB5B-4441-8D74-285F7CE54638}" type="presParOf" srcId="{4975FB93-5A6E-4281-B907-FB049008C132}" destId="{2CBCF298-540D-4C1C-8CF7-31F2FCC902F0}" srcOrd="1" destOrd="0" presId="urn:microsoft.com/office/officeart/2005/8/layout/pList1"/>
    <dgm:cxn modelId="{DA797C4F-0A79-4938-9C65-660B30E2CACE}" type="presParOf" srcId="{E4F58D96-28CF-4CD4-906D-36549E442BE3}" destId="{C882BE60-BC94-4C04-B2F2-598A9CCF4896}" srcOrd="3" destOrd="0" presId="urn:microsoft.com/office/officeart/2005/8/layout/pList1"/>
    <dgm:cxn modelId="{6A563DDA-59A1-4335-9E35-8A8E50B76653}" type="presParOf" srcId="{E4F58D96-28CF-4CD4-906D-36549E442BE3}" destId="{3B5322C8-7A07-4929-906E-0A19E4F0AAF7}" srcOrd="4" destOrd="0" presId="urn:microsoft.com/office/officeart/2005/8/layout/pList1"/>
    <dgm:cxn modelId="{6FBB3F41-A22F-48F6-B7E3-E2FFFDE6F6C0}" type="presParOf" srcId="{3B5322C8-7A07-4929-906E-0A19E4F0AAF7}" destId="{1CEF0A55-0838-4D99-A4CB-C01A625F3511}" srcOrd="0" destOrd="0" presId="urn:microsoft.com/office/officeart/2005/8/layout/pList1"/>
    <dgm:cxn modelId="{034E9E71-8272-4F6F-9447-D8BD88958615}" type="presParOf" srcId="{3B5322C8-7A07-4929-906E-0A19E4F0AAF7}" destId="{F6F34BB1-B956-4532-8799-B4A762DD436D}" srcOrd="1" destOrd="0" presId="urn:microsoft.com/office/officeart/2005/8/layout/pList1"/>
    <dgm:cxn modelId="{7F907BC7-E999-4BCD-93E1-45C2C4594E2C}" type="presParOf" srcId="{E4F58D96-28CF-4CD4-906D-36549E442BE3}" destId="{FE13E657-3303-463B-A8F6-ABF9E6738CEA}" srcOrd="5" destOrd="0" presId="urn:microsoft.com/office/officeart/2005/8/layout/pList1"/>
    <dgm:cxn modelId="{175F600A-E689-445A-A9F1-365F4A024A21}" type="presParOf" srcId="{E4F58D96-28CF-4CD4-906D-36549E442BE3}" destId="{95F99E41-2B44-4969-9F51-C8BA21782BDA}" srcOrd="6" destOrd="0" presId="urn:microsoft.com/office/officeart/2005/8/layout/pList1"/>
    <dgm:cxn modelId="{2B19E1A3-D7BF-4A8E-835B-03567A0F49DB}" type="presParOf" srcId="{95F99E41-2B44-4969-9F51-C8BA21782BDA}" destId="{094206EC-60BB-4F4F-ADF1-88D5035C6F08}" srcOrd="0" destOrd="0" presId="urn:microsoft.com/office/officeart/2005/8/layout/pList1"/>
    <dgm:cxn modelId="{567DF7E6-E103-4FB8-9C72-A7AD59E64BDC}" type="presParOf" srcId="{95F99E41-2B44-4969-9F51-C8BA21782BDA}" destId="{E9E38E59-3992-4CFC-8AB2-344AF8574327}" srcOrd="1" destOrd="0" presId="urn:microsoft.com/office/officeart/2005/8/layout/pList1"/>
    <dgm:cxn modelId="{DF0407EE-056B-42FD-95D5-8EC458711712}" type="presParOf" srcId="{E4F58D96-28CF-4CD4-906D-36549E442BE3}" destId="{20FB49CE-0672-4F52-90BB-756B17E0C003}" srcOrd="7" destOrd="0" presId="urn:microsoft.com/office/officeart/2005/8/layout/pList1"/>
    <dgm:cxn modelId="{3960236A-CF38-4CDC-8E68-3AFCDFA7ECA5}" type="presParOf" srcId="{E4F58D96-28CF-4CD4-906D-36549E442BE3}" destId="{6C4E68A7-A082-479C-9B3D-1C3D6D92B9FB}" srcOrd="8" destOrd="0" presId="urn:microsoft.com/office/officeart/2005/8/layout/pList1"/>
    <dgm:cxn modelId="{1FDD00F9-B73F-4B58-B02F-2C47FA5729CC}" type="presParOf" srcId="{6C4E68A7-A082-479C-9B3D-1C3D6D92B9FB}" destId="{137F7150-48DF-4CD9-B8E7-62640B60C752}" srcOrd="0" destOrd="0" presId="urn:microsoft.com/office/officeart/2005/8/layout/pList1"/>
    <dgm:cxn modelId="{00689990-22D9-4CE8-ADEA-8164B06ECA9E}" type="presParOf" srcId="{6C4E68A7-A082-479C-9B3D-1C3D6D92B9FB}" destId="{7898D503-DBDA-4201-8A55-658B8640A7A8}" srcOrd="1" destOrd="0" presId="urn:microsoft.com/office/officeart/2005/8/layout/pList1"/>
    <dgm:cxn modelId="{F1510D59-54C3-4BBC-9D3A-D8F4FDFDCED8}" type="presParOf" srcId="{E4F58D96-28CF-4CD4-906D-36549E442BE3}" destId="{D16C33A7-9732-4EDD-ADFC-D2852C72F55F}" srcOrd="9" destOrd="0" presId="urn:microsoft.com/office/officeart/2005/8/layout/pList1"/>
    <dgm:cxn modelId="{5FDFC4B0-33C8-4A33-B0BE-5189EBFD926B}" type="presParOf" srcId="{E4F58D96-28CF-4CD4-906D-36549E442BE3}" destId="{01ADA451-7D59-4890-8DA9-9BF581B966F7}" srcOrd="10" destOrd="0" presId="urn:microsoft.com/office/officeart/2005/8/layout/pList1"/>
    <dgm:cxn modelId="{8502D4A1-5624-4856-8131-926DB79DB033}" type="presParOf" srcId="{01ADA451-7D59-4890-8DA9-9BF581B966F7}" destId="{AE03FF66-4533-4E3A-9C32-F6FB4478617D}" srcOrd="0" destOrd="0" presId="urn:microsoft.com/office/officeart/2005/8/layout/pList1"/>
    <dgm:cxn modelId="{7BD17235-01EE-4E27-BEE6-646246E4533A}" type="presParOf" srcId="{01ADA451-7D59-4890-8DA9-9BF581B966F7}" destId="{6C07BC31-D3D1-4AC6-AA2C-463CB9D5048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628C27-E6BB-4A19-AEFF-E8F18613536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23385-9BE9-4A53-B09A-32E91084D9FC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Собственный лес</a:t>
          </a:r>
        </a:p>
      </dgm:t>
    </dgm:pt>
    <dgm:pt modelId="{8A3EDD2A-ECFE-4869-9B81-A0905D62369D}" type="parTrans" cxnId="{C10BC8B9-910C-4B8E-867A-90C68A0C130A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C92B9368-F6CE-4B76-9D99-82102A97A843}" type="sibTrans" cxnId="{C10BC8B9-910C-4B8E-867A-90C68A0C130A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5F5A862E-8262-46E9-B485-221DAF77E75D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Новые производства</a:t>
          </a:r>
        </a:p>
      </dgm:t>
    </dgm:pt>
    <dgm:pt modelId="{9C7E75C2-C5BB-44DE-89BD-A46E8ABEAD17}" type="parTrans" cxnId="{3B75E542-0B55-4183-AF50-6A4443EF8AA8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A6BD0E93-6BA9-4AC0-BF7D-CB22956AE979}" type="sibTrans" cxnId="{3B75E542-0B55-4183-AF50-6A4443EF8AA8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ABD45687-9DDB-4464-AE1E-EDCBF0555D5D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Производство фанеры и шпона</a:t>
          </a:r>
        </a:p>
      </dgm:t>
    </dgm:pt>
    <dgm:pt modelId="{60B02086-632A-4CC0-9F73-F56D01C4F099}" type="parTrans" cxnId="{5292107F-CA0E-4E5E-ADD4-00ABCA31EB38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1B8AD5C4-8C6A-463C-9AB1-C37ACA5FD7D3}" type="sibTrans" cxnId="{5292107F-CA0E-4E5E-ADD4-00ABCA31EB38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B2CE153F-A4FC-4890-BAC6-83A6461871DE}">
      <dgm:prSet phldrT="[Текст]"/>
      <dgm:spPr/>
      <dgm:t>
        <a:bodyPr/>
        <a:lstStyle/>
        <a:p>
          <a:r>
            <a:rPr lang="ru-RU" dirty="0" err="1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Импортозамещённый</a:t>
          </a:r>
          <a:r>
            <a:rPr lang="ru-RU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 станочный парк</a:t>
          </a:r>
        </a:p>
      </dgm:t>
    </dgm:pt>
    <dgm:pt modelId="{CD5F1C52-1EA4-409F-9D61-12EBC4239514}" type="parTrans" cxnId="{E5FE7588-1226-4DEE-B247-069987B4E34E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142071E4-34DC-4FB3-8ADE-697DF8A2B60C}" type="sibTrans" cxnId="{E5FE7588-1226-4DEE-B247-069987B4E34E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2D2EC25E-14F0-48AA-A7DC-D27DDA39BAB8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Массовый выпуск ламелей</a:t>
          </a:r>
        </a:p>
      </dgm:t>
    </dgm:pt>
    <dgm:pt modelId="{C0677807-89E2-4E75-9385-9E593E1EA853}" type="parTrans" cxnId="{317DC820-ABF7-4FCD-8CF3-1AA1D520C9DF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A107B071-A78E-4174-B2DD-8FB6BAA34C85}" type="sibTrans" cxnId="{317DC820-ABF7-4FCD-8CF3-1AA1D520C9DF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783CAF5A-3411-4DC6-9C49-034FBAF98C59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Производство столярных изделий из массива</a:t>
          </a:r>
        </a:p>
      </dgm:t>
    </dgm:pt>
    <dgm:pt modelId="{3D8919F7-94DF-46AD-9ECE-A5FAAC8176E3}" type="parTrans" cxnId="{7DD20501-C3A0-41E2-81D3-4D6EFBA5BE10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97454D86-A212-46DC-A048-0645E26C6FEE}" type="sibTrans" cxnId="{7DD20501-C3A0-41E2-81D3-4D6EFBA5BE10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47BFDDD9-82A9-4333-8203-5EF351FF646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Высококвалифицированные кадры</a:t>
          </a:r>
        </a:p>
      </dgm:t>
    </dgm:pt>
    <dgm:pt modelId="{1DE25DB2-B9D2-4BF0-B466-B5C46EDFED4A}" type="parTrans" cxnId="{99E88744-9D7B-45F5-B2EF-BC11ED24137F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B0B642FC-C3B2-41A0-A694-E0D236AED2B3}" type="sibTrans" cxnId="{99E88744-9D7B-45F5-B2EF-BC11ED24137F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584E0703-DF7D-4D04-829D-EA9B8FF175F8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Производство пиломатериала</a:t>
          </a:r>
        </a:p>
      </dgm:t>
    </dgm:pt>
    <dgm:pt modelId="{6FC36738-B9A1-4A22-80FD-95CFD337642B}" type="parTrans" cxnId="{FA424A9F-A93E-44E9-BC63-AFB94CBC6900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67EBFE4A-755D-4B1A-AC89-1CA2D7D06E7D}" type="sibTrans" cxnId="{FA424A9F-A93E-44E9-BC63-AFB94CBC6900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4AF6523F-EC0C-42B6-B683-52F641D7BD19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Переработка низкосортной древесины</a:t>
          </a:r>
        </a:p>
      </dgm:t>
    </dgm:pt>
    <dgm:pt modelId="{250F8C2C-A803-42E4-BFDA-2678D77ED8FF}" type="parTrans" cxnId="{AB0F957F-FE64-4F24-ADA7-CA2024297B03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1EA6511E-DA98-434B-B8A6-813AAE4DCE5D}" type="sibTrans" cxnId="{AB0F957F-FE64-4F24-ADA7-CA2024297B03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69F71CBC-1AD2-46B6-B869-40614BAE2631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Переработка отходов деревообработки</a:t>
          </a:r>
        </a:p>
      </dgm:t>
    </dgm:pt>
    <dgm:pt modelId="{D3C24C7E-F6A0-4F72-8C62-DB2E33FE9413}" type="parTrans" cxnId="{F5BFFDD5-E9EC-4198-8A00-FF3C90AEDEE6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0FC5AB73-BE28-4F69-8B83-0F4F0D041493}" type="sibTrans" cxnId="{F5BFFDD5-E9EC-4198-8A00-FF3C90AEDEE6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  <a:latin typeface="Ubuntu" panose="020B0504030602030204" pitchFamily="34" charset="0"/>
          </a:endParaRPr>
        </a:p>
      </dgm:t>
    </dgm:pt>
    <dgm:pt modelId="{E4F58D96-28CF-4CD4-906D-36549E442BE3}" type="pres">
      <dgm:prSet presAssocID="{F8628C27-E6BB-4A19-AEFF-E8F186135369}" presName="Name0" presStyleCnt="0">
        <dgm:presLayoutVars>
          <dgm:dir/>
          <dgm:resizeHandles val="exact"/>
        </dgm:presLayoutVars>
      </dgm:prSet>
      <dgm:spPr/>
    </dgm:pt>
    <dgm:pt modelId="{12D0CEEC-217B-4962-A700-C5742CC257D5}" type="pres">
      <dgm:prSet presAssocID="{89B23385-9BE9-4A53-B09A-32E91084D9FC}" presName="compNode" presStyleCnt="0"/>
      <dgm:spPr/>
    </dgm:pt>
    <dgm:pt modelId="{ABAEB8F4-E99C-4494-80C4-D503423509B2}" type="pres">
      <dgm:prSet presAssocID="{89B23385-9BE9-4A53-B09A-32E91084D9FC}" presName="pictRect" presStyleLbl="node1" presStyleIdx="0" presStyleCnt="10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19CD1E0-200E-44CA-97A4-85B8CFECB626}" type="pres">
      <dgm:prSet presAssocID="{89B23385-9BE9-4A53-B09A-32E91084D9FC}" presName="textRect" presStyleLbl="revTx" presStyleIdx="0" presStyleCnt="10">
        <dgm:presLayoutVars>
          <dgm:bulletEnabled val="1"/>
        </dgm:presLayoutVars>
      </dgm:prSet>
      <dgm:spPr/>
    </dgm:pt>
    <dgm:pt modelId="{B59CA578-2C8D-4FEB-83A9-70181F9DB9C4}" type="pres">
      <dgm:prSet presAssocID="{C92B9368-F6CE-4B76-9D99-82102A97A843}" presName="sibTrans" presStyleLbl="sibTrans2D1" presStyleIdx="0" presStyleCnt="0"/>
      <dgm:spPr/>
    </dgm:pt>
    <dgm:pt modelId="{E87D6A92-4730-4E46-BB4F-CD1475FE83E9}" type="pres">
      <dgm:prSet presAssocID="{5F5A862E-8262-46E9-B485-221DAF77E75D}" presName="compNode" presStyleCnt="0"/>
      <dgm:spPr/>
    </dgm:pt>
    <dgm:pt modelId="{FB96B022-F411-4526-9E17-42F335B5071A}" type="pres">
      <dgm:prSet presAssocID="{5F5A862E-8262-46E9-B485-221DAF77E75D}" presName="pictRect" presStyleLbl="node1" presStyleIdx="1" presStyleCnt="10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2E8EDF-EC6C-4B97-B58D-8B131BE10FCA}" type="pres">
      <dgm:prSet presAssocID="{5F5A862E-8262-46E9-B485-221DAF77E75D}" presName="textRect" presStyleLbl="revTx" presStyleIdx="1" presStyleCnt="10">
        <dgm:presLayoutVars>
          <dgm:bulletEnabled val="1"/>
        </dgm:presLayoutVars>
      </dgm:prSet>
      <dgm:spPr/>
    </dgm:pt>
    <dgm:pt modelId="{60ACCDB7-6B7A-4941-A916-392B7D84951B}" type="pres">
      <dgm:prSet presAssocID="{A6BD0E93-6BA9-4AC0-BF7D-CB22956AE979}" presName="sibTrans" presStyleLbl="sibTrans2D1" presStyleIdx="0" presStyleCnt="0"/>
      <dgm:spPr/>
    </dgm:pt>
    <dgm:pt modelId="{6AFA3E45-DD4D-40FE-99CD-DAB20AB4B84A}" type="pres">
      <dgm:prSet presAssocID="{B2CE153F-A4FC-4890-BAC6-83A6461871DE}" presName="compNode" presStyleCnt="0"/>
      <dgm:spPr/>
    </dgm:pt>
    <dgm:pt modelId="{1BB3F8C0-2EC7-4A1B-ACC4-0EF633C246C1}" type="pres">
      <dgm:prSet presAssocID="{B2CE153F-A4FC-4890-BAC6-83A6461871DE}" presName="pictRect" presStyleLbl="node1" presStyleIdx="2" presStyleCnt="10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B950E6-2F68-4D9B-AFED-685CAB75D1E5}" type="pres">
      <dgm:prSet presAssocID="{B2CE153F-A4FC-4890-BAC6-83A6461871DE}" presName="textRect" presStyleLbl="revTx" presStyleIdx="2" presStyleCnt="10">
        <dgm:presLayoutVars>
          <dgm:bulletEnabled val="1"/>
        </dgm:presLayoutVars>
      </dgm:prSet>
      <dgm:spPr/>
    </dgm:pt>
    <dgm:pt modelId="{9F0D360E-44ED-4C79-B175-8A320E07FF19}" type="pres">
      <dgm:prSet presAssocID="{142071E4-34DC-4FB3-8ADE-697DF8A2B60C}" presName="sibTrans" presStyleLbl="sibTrans2D1" presStyleIdx="0" presStyleCnt="0"/>
      <dgm:spPr/>
    </dgm:pt>
    <dgm:pt modelId="{2953F5AC-E507-4AD1-B656-31DAA0D60F9F}" type="pres">
      <dgm:prSet presAssocID="{47BFDDD9-82A9-4333-8203-5EF351FF646F}" presName="compNode" presStyleCnt="0"/>
      <dgm:spPr/>
    </dgm:pt>
    <dgm:pt modelId="{CA40F3D3-B2E9-4E41-9705-1DACFCC8918C}" type="pres">
      <dgm:prSet presAssocID="{47BFDDD9-82A9-4333-8203-5EF351FF646F}" presName="pictRect" presStyleLbl="node1" presStyleIdx="3" presStyleCnt="10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44A702-5539-4503-9DD5-4396265F3910}" type="pres">
      <dgm:prSet presAssocID="{47BFDDD9-82A9-4333-8203-5EF351FF646F}" presName="textRect" presStyleLbl="revTx" presStyleIdx="3" presStyleCnt="10">
        <dgm:presLayoutVars>
          <dgm:bulletEnabled val="1"/>
        </dgm:presLayoutVars>
      </dgm:prSet>
      <dgm:spPr/>
    </dgm:pt>
    <dgm:pt modelId="{43D03869-19D9-4C3D-B1E9-331F3146BB2E}" type="pres">
      <dgm:prSet presAssocID="{B0B642FC-C3B2-41A0-A694-E0D236AED2B3}" presName="sibTrans" presStyleLbl="sibTrans2D1" presStyleIdx="0" presStyleCnt="0"/>
      <dgm:spPr/>
    </dgm:pt>
    <dgm:pt modelId="{4975FB93-5A6E-4281-B907-FB049008C132}" type="pres">
      <dgm:prSet presAssocID="{ABD45687-9DDB-4464-AE1E-EDCBF0555D5D}" presName="compNode" presStyleCnt="0"/>
      <dgm:spPr/>
    </dgm:pt>
    <dgm:pt modelId="{9CDC2FDF-E153-4FCC-9E2A-5159D6D8555A}" type="pres">
      <dgm:prSet presAssocID="{ABD45687-9DDB-4464-AE1E-EDCBF0555D5D}" presName="pictRect" presStyleLbl="node1" presStyleIdx="4" presStyleCnt="10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CBCF298-540D-4C1C-8CF7-31F2FCC902F0}" type="pres">
      <dgm:prSet presAssocID="{ABD45687-9DDB-4464-AE1E-EDCBF0555D5D}" presName="textRect" presStyleLbl="revTx" presStyleIdx="4" presStyleCnt="10">
        <dgm:presLayoutVars>
          <dgm:bulletEnabled val="1"/>
        </dgm:presLayoutVars>
      </dgm:prSet>
      <dgm:spPr/>
    </dgm:pt>
    <dgm:pt modelId="{04F15A66-B892-432A-973D-D1EECCD6E029}" type="pres">
      <dgm:prSet presAssocID="{1B8AD5C4-8C6A-463C-9AB1-C37ACA5FD7D3}" presName="sibTrans" presStyleLbl="sibTrans2D1" presStyleIdx="0" presStyleCnt="0"/>
      <dgm:spPr/>
    </dgm:pt>
    <dgm:pt modelId="{55FE0B3C-FB1C-4B1C-86D7-AE7C167D0B83}" type="pres">
      <dgm:prSet presAssocID="{2D2EC25E-14F0-48AA-A7DC-D27DDA39BAB8}" presName="compNode" presStyleCnt="0"/>
      <dgm:spPr/>
    </dgm:pt>
    <dgm:pt modelId="{78C20785-02B4-4905-BB73-A94A1DA8FED7}" type="pres">
      <dgm:prSet presAssocID="{2D2EC25E-14F0-48AA-A7DC-D27DDA39BAB8}" presName="pictRect" presStyleLbl="node1" presStyleIdx="5" presStyleCnt="10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404B983-60B1-4C99-A2FC-382FCAFEB778}" type="pres">
      <dgm:prSet presAssocID="{2D2EC25E-14F0-48AA-A7DC-D27DDA39BAB8}" presName="textRect" presStyleLbl="revTx" presStyleIdx="5" presStyleCnt="10">
        <dgm:presLayoutVars>
          <dgm:bulletEnabled val="1"/>
        </dgm:presLayoutVars>
      </dgm:prSet>
      <dgm:spPr/>
    </dgm:pt>
    <dgm:pt modelId="{018AF591-FEBA-4DEB-98E5-15E1B0D29BE7}" type="pres">
      <dgm:prSet presAssocID="{A107B071-A78E-4174-B2DD-8FB6BAA34C85}" presName="sibTrans" presStyleLbl="sibTrans2D1" presStyleIdx="0" presStyleCnt="0"/>
      <dgm:spPr/>
    </dgm:pt>
    <dgm:pt modelId="{EF7CE395-61CD-434A-ACCA-28B85A7A233D}" type="pres">
      <dgm:prSet presAssocID="{584E0703-DF7D-4D04-829D-EA9B8FF175F8}" presName="compNode" presStyleCnt="0"/>
      <dgm:spPr/>
    </dgm:pt>
    <dgm:pt modelId="{63CB74AB-1042-4B16-A6F6-E71C81563491}" type="pres">
      <dgm:prSet presAssocID="{584E0703-DF7D-4D04-829D-EA9B8FF175F8}" presName="pictRect" presStyleLbl="node1" presStyleIdx="6" presStyleCnt="10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C357172-4D70-478F-BC05-A81AE621B27F}" type="pres">
      <dgm:prSet presAssocID="{584E0703-DF7D-4D04-829D-EA9B8FF175F8}" presName="textRect" presStyleLbl="revTx" presStyleIdx="6" presStyleCnt="10">
        <dgm:presLayoutVars>
          <dgm:bulletEnabled val="1"/>
        </dgm:presLayoutVars>
      </dgm:prSet>
      <dgm:spPr/>
    </dgm:pt>
    <dgm:pt modelId="{F963B482-CC5C-4197-97FE-B24FD03EE850}" type="pres">
      <dgm:prSet presAssocID="{67EBFE4A-755D-4B1A-AC89-1CA2D7D06E7D}" presName="sibTrans" presStyleLbl="sibTrans2D1" presStyleIdx="0" presStyleCnt="0"/>
      <dgm:spPr/>
    </dgm:pt>
    <dgm:pt modelId="{D4CFA1AB-AD39-4471-B40C-50A9A1899702}" type="pres">
      <dgm:prSet presAssocID="{783CAF5A-3411-4DC6-9C49-034FBAF98C59}" presName="compNode" presStyleCnt="0"/>
      <dgm:spPr/>
    </dgm:pt>
    <dgm:pt modelId="{89EFC8A7-8479-4318-A202-A85C77450990}" type="pres">
      <dgm:prSet presAssocID="{783CAF5A-3411-4DC6-9C49-034FBAF98C59}" presName="pictRect" presStyleLbl="node1" presStyleIdx="7" presStyleCnt="10"/>
      <dgm:spPr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E8F5FBA-248D-483F-ADEE-337D4767E1D8}" type="pres">
      <dgm:prSet presAssocID="{783CAF5A-3411-4DC6-9C49-034FBAF98C59}" presName="textRect" presStyleLbl="revTx" presStyleIdx="7" presStyleCnt="10">
        <dgm:presLayoutVars>
          <dgm:bulletEnabled val="1"/>
        </dgm:presLayoutVars>
      </dgm:prSet>
      <dgm:spPr/>
    </dgm:pt>
    <dgm:pt modelId="{1DBDE6F4-885F-4AC9-B72B-1FC74966F1D4}" type="pres">
      <dgm:prSet presAssocID="{97454D86-A212-46DC-A048-0645E26C6FEE}" presName="sibTrans" presStyleLbl="sibTrans2D1" presStyleIdx="0" presStyleCnt="0"/>
      <dgm:spPr/>
    </dgm:pt>
    <dgm:pt modelId="{D0D1CC3E-AE0A-4934-8E12-E51C7EE34C8B}" type="pres">
      <dgm:prSet presAssocID="{4AF6523F-EC0C-42B6-B683-52F641D7BD19}" presName="compNode" presStyleCnt="0"/>
      <dgm:spPr/>
    </dgm:pt>
    <dgm:pt modelId="{1CFB4EB8-D704-4ABB-9A8A-03448D87E094}" type="pres">
      <dgm:prSet presAssocID="{4AF6523F-EC0C-42B6-B683-52F641D7BD19}" presName="pictRect" presStyleLbl="node1" presStyleIdx="8" presStyleCnt="10"/>
      <dgm:spPr>
        <a:blipFill>
          <a:blip xmlns:r="http://schemas.openxmlformats.org/officeDocument/2006/relationships" r:embed="rId9"/>
          <a:srcRect/>
          <a:stretch>
            <a:fillRect l="-5000" r="-5000"/>
          </a:stretch>
        </a:blipFill>
      </dgm:spPr>
    </dgm:pt>
    <dgm:pt modelId="{AB73E7D4-34B8-4601-BCC1-54C2FFF8142D}" type="pres">
      <dgm:prSet presAssocID="{4AF6523F-EC0C-42B6-B683-52F641D7BD19}" presName="textRect" presStyleLbl="revTx" presStyleIdx="8" presStyleCnt="10">
        <dgm:presLayoutVars>
          <dgm:bulletEnabled val="1"/>
        </dgm:presLayoutVars>
      </dgm:prSet>
      <dgm:spPr/>
    </dgm:pt>
    <dgm:pt modelId="{93C6DA52-F377-42B3-9906-FAD094B145CF}" type="pres">
      <dgm:prSet presAssocID="{1EA6511E-DA98-434B-B8A6-813AAE4DCE5D}" presName="sibTrans" presStyleLbl="sibTrans2D1" presStyleIdx="0" presStyleCnt="0"/>
      <dgm:spPr/>
    </dgm:pt>
    <dgm:pt modelId="{C13E86D2-B97B-4D55-B844-AA94FE72F0F5}" type="pres">
      <dgm:prSet presAssocID="{69F71CBC-1AD2-46B6-B869-40614BAE2631}" presName="compNode" presStyleCnt="0"/>
      <dgm:spPr/>
    </dgm:pt>
    <dgm:pt modelId="{557D6FF9-17D5-42A4-AE40-4057E703E91B}" type="pres">
      <dgm:prSet presAssocID="{69F71CBC-1AD2-46B6-B869-40614BAE2631}" presName="pictRect" presStyleLbl="node1" presStyleIdx="9" presStyleCnt="10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D777B72-3681-4965-B671-0AE84717C399}" type="pres">
      <dgm:prSet presAssocID="{69F71CBC-1AD2-46B6-B869-40614BAE2631}" presName="textRect" presStyleLbl="revTx" presStyleIdx="9" presStyleCnt="10">
        <dgm:presLayoutVars>
          <dgm:bulletEnabled val="1"/>
        </dgm:presLayoutVars>
      </dgm:prSet>
      <dgm:spPr/>
    </dgm:pt>
  </dgm:ptLst>
  <dgm:cxnLst>
    <dgm:cxn modelId="{7DD20501-C3A0-41E2-81D3-4D6EFBA5BE10}" srcId="{F8628C27-E6BB-4A19-AEFF-E8F186135369}" destId="{783CAF5A-3411-4DC6-9C49-034FBAF98C59}" srcOrd="7" destOrd="0" parTransId="{3D8919F7-94DF-46AD-9ECE-A5FAAC8176E3}" sibTransId="{97454D86-A212-46DC-A048-0645E26C6FEE}"/>
    <dgm:cxn modelId="{66B6370F-0D13-4EBC-AF42-131B7BBCD92F}" type="presOf" srcId="{584E0703-DF7D-4D04-829D-EA9B8FF175F8}" destId="{EC357172-4D70-478F-BC05-A81AE621B27F}" srcOrd="0" destOrd="0" presId="urn:microsoft.com/office/officeart/2005/8/layout/pList1"/>
    <dgm:cxn modelId="{317DC820-ABF7-4FCD-8CF3-1AA1D520C9DF}" srcId="{F8628C27-E6BB-4A19-AEFF-E8F186135369}" destId="{2D2EC25E-14F0-48AA-A7DC-D27DDA39BAB8}" srcOrd="5" destOrd="0" parTransId="{C0677807-89E2-4E75-9385-9E593E1EA853}" sibTransId="{A107B071-A78E-4174-B2DD-8FB6BAA34C85}"/>
    <dgm:cxn modelId="{22C9C82B-3F9F-421A-9000-FFD9C3CDBA64}" type="presOf" srcId="{ABD45687-9DDB-4464-AE1E-EDCBF0555D5D}" destId="{2CBCF298-540D-4C1C-8CF7-31F2FCC902F0}" srcOrd="0" destOrd="0" presId="urn:microsoft.com/office/officeart/2005/8/layout/pList1"/>
    <dgm:cxn modelId="{369F273A-0637-4F79-8823-0EF27FE97246}" type="presOf" srcId="{A107B071-A78E-4174-B2DD-8FB6BAA34C85}" destId="{018AF591-FEBA-4DEB-98E5-15E1B0D29BE7}" srcOrd="0" destOrd="0" presId="urn:microsoft.com/office/officeart/2005/8/layout/pList1"/>
    <dgm:cxn modelId="{C309ED5D-1F90-4B46-8C78-70907C421B4D}" type="presOf" srcId="{67EBFE4A-755D-4B1A-AC89-1CA2D7D06E7D}" destId="{F963B482-CC5C-4197-97FE-B24FD03EE850}" srcOrd="0" destOrd="0" presId="urn:microsoft.com/office/officeart/2005/8/layout/pList1"/>
    <dgm:cxn modelId="{3B75E542-0B55-4183-AF50-6A4443EF8AA8}" srcId="{F8628C27-E6BB-4A19-AEFF-E8F186135369}" destId="{5F5A862E-8262-46E9-B485-221DAF77E75D}" srcOrd="1" destOrd="0" parTransId="{9C7E75C2-C5BB-44DE-89BD-A46E8ABEAD17}" sibTransId="{A6BD0E93-6BA9-4AC0-BF7D-CB22956AE979}"/>
    <dgm:cxn modelId="{99E88744-9D7B-45F5-B2EF-BC11ED24137F}" srcId="{F8628C27-E6BB-4A19-AEFF-E8F186135369}" destId="{47BFDDD9-82A9-4333-8203-5EF351FF646F}" srcOrd="3" destOrd="0" parTransId="{1DE25DB2-B9D2-4BF0-B466-B5C46EDFED4A}" sibTransId="{B0B642FC-C3B2-41A0-A694-E0D236AED2B3}"/>
    <dgm:cxn modelId="{2719C067-4A0B-4F8B-890B-B5DAF00B3AB6}" type="presOf" srcId="{97454D86-A212-46DC-A048-0645E26C6FEE}" destId="{1DBDE6F4-885F-4AC9-B72B-1FC74966F1D4}" srcOrd="0" destOrd="0" presId="urn:microsoft.com/office/officeart/2005/8/layout/pList1"/>
    <dgm:cxn modelId="{F340C376-82F6-492B-9813-1B25BE844A66}" type="presOf" srcId="{47BFDDD9-82A9-4333-8203-5EF351FF646F}" destId="{0D44A702-5539-4503-9DD5-4396265F3910}" srcOrd="0" destOrd="0" presId="urn:microsoft.com/office/officeart/2005/8/layout/pList1"/>
    <dgm:cxn modelId="{9FCABA5A-6240-4EAF-8733-B4514D8E6F54}" type="presOf" srcId="{F8628C27-E6BB-4A19-AEFF-E8F186135369}" destId="{E4F58D96-28CF-4CD4-906D-36549E442BE3}" srcOrd="0" destOrd="0" presId="urn:microsoft.com/office/officeart/2005/8/layout/pList1"/>
    <dgm:cxn modelId="{5292107F-CA0E-4E5E-ADD4-00ABCA31EB38}" srcId="{F8628C27-E6BB-4A19-AEFF-E8F186135369}" destId="{ABD45687-9DDB-4464-AE1E-EDCBF0555D5D}" srcOrd="4" destOrd="0" parTransId="{60B02086-632A-4CC0-9F73-F56D01C4F099}" sibTransId="{1B8AD5C4-8C6A-463C-9AB1-C37ACA5FD7D3}"/>
    <dgm:cxn modelId="{AB0F957F-FE64-4F24-ADA7-CA2024297B03}" srcId="{F8628C27-E6BB-4A19-AEFF-E8F186135369}" destId="{4AF6523F-EC0C-42B6-B683-52F641D7BD19}" srcOrd="8" destOrd="0" parTransId="{250F8C2C-A803-42E4-BFDA-2678D77ED8FF}" sibTransId="{1EA6511E-DA98-434B-B8A6-813AAE4DCE5D}"/>
    <dgm:cxn modelId="{E5FE7588-1226-4DEE-B247-069987B4E34E}" srcId="{F8628C27-E6BB-4A19-AEFF-E8F186135369}" destId="{B2CE153F-A4FC-4890-BAC6-83A6461871DE}" srcOrd="2" destOrd="0" parTransId="{CD5F1C52-1EA4-409F-9D61-12EBC4239514}" sibTransId="{142071E4-34DC-4FB3-8ADE-697DF8A2B60C}"/>
    <dgm:cxn modelId="{FA424A9F-A93E-44E9-BC63-AFB94CBC6900}" srcId="{F8628C27-E6BB-4A19-AEFF-E8F186135369}" destId="{584E0703-DF7D-4D04-829D-EA9B8FF175F8}" srcOrd="6" destOrd="0" parTransId="{6FC36738-B9A1-4A22-80FD-95CFD337642B}" sibTransId="{67EBFE4A-755D-4B1A-AC89-1CA2D7D06E7D}"/>
    <dgm:cxn modelId="{2DF861A1-3E2F-4DAA-8130-3E9B81B33D28}" type="presOf" srcId="{783CAF5A-3411-4DC6-9C49-034FBAF98C59}" destId="{AE8F5FBA-248D-483F-ADEE-337D4767E1D8}" srcOrd="0" destOrd="0" presId="urn:microsoft.com/office/officeart/2005/8/layout/pList1"/>
    <dgm:cxn modelId="{B49F2CAB-E14D-4609-A462-D5E76F276511}" type="presOf" srcId="{142071E4-34DC-4FB3-8ADE-697DF8A2B60C}" destId="{9F0D360E-44ED-4C79-B175-8A320E07FF19}" srcOrd="0" destOrd="0" presId="urn:microsoft.com/office/officeart/2005/8/layout/pList1"/>
    <dgm:cxn modelId="{81C0C3AC-4A4A-4774-9EF8-4E413D71B672}" type="presOf" srcId="{69F71CBC-1AD2-46B6-B869-40614BAE2631}" destId="{DD777B72-3681-4965-B671-0AE84717C399}" srcOrd="0" destOrd="0" presId="urn:microsoft.com/office/officeart/2005/8/layout/pList1"/>
    <dgm:cxn modelId="{28D339B3-43F8-4592-9314-EBFF0F95621B}" type="presOf" srcId="{A6BD0E93-6BA9-4AC0-BF7D-CB22956AE979}" destId="{60ACCDB7-6B7A-4941-A916-392B7D84951B}" srcOrd="0" destOrd="0" presId="urn:microsoft.com/office/officeart/2005/8/layout/pList1"/>
    <dgm:cxn modelId="{C10BC8B9-910C-4B8E-867A-90C68A0C130A}" srcId="{F8628C27-E6BB-4A19-AEFF-E8F186135369}" destId="{89B23385-9BE9-4A53-B09A-32E91084D9FC}" srcOrd="0" destOrd="0" parTransId="{8A3EDD2A-ECFE-4869-9B81-A0905D62369D}" sibTransId="{C92B9368-F6CE-4B76-9D99-82102A97A843}"/>
    <dgm:cxn modelId="{92314BBC-9C3A-47D3-8B63-A3E9E0069C18}" type="presOf" srcId="{4AF6523F-EC0C-42B6-B683-52F641D7BD19}" destId="{AB73E7D4-34B8-4601-BCC1-54C2FFF8142D}" srcOrd="0" destOrd="0" presId="urn:microsoft.com/office/officeart/2005/8/layout/pList1"/>
    <dgm:cxn modelId="{D6642EC1-83EE-4CBF-A241-5DB06FDBAA78}" type="presOf" srcId="{2D2EC25E-14F0-48AA-A7DC-D27DDA39BAB8}" destId="{4404B983-60B1-4C99-A2FC-382FCAFEB778}" srcOrd="0" destOrd="0" presId="urn:microsoft.com/office/officeart/2005/8/layout/pList1"/>
    <dgm:cxn modelId="{2B4B4FD4-97E4-477A-9C37-BC293D95611D}" type="presOf" srcId="{C92B9368-F6CE-4B76-9D99-82102A97A843}" destId="{B59CA578-2C8D-4FEB-83A9-70181F9DB9C4}" srcOrd="0" destOrd="0" presId="urn:microsoft.com/office/officeart/2005/8/layout/pList1"/>
    <dgm:cxn modelId="{175BE0D4-42D3-44A4-9B87-46664BA097E5}" type="presOf" srcId="{B0B642FC-C3B2-41A0-A694-E0D236AED2B3}" destId="{43D03869-19D9-4C3D-B1E9-331F3146BB2E}" srcOrd="0" destOrd="0" presId="urn:microsoft.com/office/officeart/2005/8/layout/pList1"/>
    <dgm:cxn modelId="{F5BFFDD5-E9EC-4198-8A00-FF3C90AEDEE6}" srcId="{F8628C27-E6BB-4A19-AEFF-E8F186135369}" destId="{69F71CBC-1AD2-46B6-B869-40614BAE2631}" srcOrd="9" destOrd="0" parTransId="{D3C24C7E-F6A0-4F72-8C62-DB2E33FE9413}" sibTransId="{0FC5AB73-BE28-4F69-8B83-0F4F0D041493}"/>
    <dgm:cxn modelId="{85765BDC-F322-49B7-ACFA-98F96B74342A}" type="presOf" srcId="{B2CE153F-A4FC-4890-BAC6-83A6461871DE}" destId="{F2B950E6-2F68-4D9B-AFED-685CAB75D1E5}" srcOrd="0" destOrd="0" presId="urn:microsoft.com/office/officeart/2005/8/layout/pList1"/>
    <dgm:cxn modelId="{16331DE5-8A5B-4262-BF65-F016A64DF82D}" type="presOf" srcId="{89B23385-9BE9-4A53-B09A-32E91084D9FC}" destId="{319CD1E0-200E-44CA-97A4-85B8CFECB626}" srcOrd="0" destOrd="0" presId="urn:microsoft.com/office/officeart/2005/8/layout/pList1"/>
    <dgm:cxn modelId="{AB27C0F4-694E-4A5E-A7B3-ADBC3CB1C92E}" type="presOf" srcId="{1EA6511E-DA98-434B-B8A6-813AAE4DCE5D}" destId="{93C6DA52-F377-42B3-9906-FAD094B145CF}" srcOrd="0" destOrd="0" presId="urn:microsoft.com/office/officeart/2005/8/layout/pList1"/>
    <dgm:cxn modelId="{059EF5F7-E0FC-4B20-B53C-37C9BBBC2311}" type="presOf" srcId="{5F5A862E-8262-46E9-B485-221DAF77E75D}" destId="{902E8EDF-EC6C-4B97-B58D-8B131BE10FCA}" srcOrd="0" destOrd="0" presId="urn:microsoft.com/office/officeart/2005/8/layout/pList1"/>
    <dgm:cxn modelId="{4C4215FD-1633-4727-8C13-E9AD743A5F8B}" type="presOf" srcId="{1B8AD5C4-8C6A-463C-9AB1-C37ACA5FD7D3}" destId="{04F15A66-B892-432A-973D-D1EECCD6E029}" srcOrd="0" destOrd="0" presId="urn:microsoft.com/office/officeart/2005/8/layout/pList1"/>
    <dgm:cxn modelId="{91DC8B8E-35B0-4756-A88E-0E40D29FC63B}" type="presParOf" srcId="{E4F58D96-28CF-4CD4-906D-36549E442BE3}" destId="{12D0CEEC-217B-4962-A700-C5742CC257D5}" srcOrd="0" destOrd="0" presId="urn:microsoft.com/office/officeart/2005/8/layout/pList1"/>
    <dgm:cxn modelId="{5D2B6A4F-D028-4EBC-BBCB-124F9B5A21B9}" type="presParOf" srcId="{12D0CEEC-217B-4962-A700-C5742CC257D5}" destId="{ABAEB8F4-E99C-4494-80C4-D503423509B2}" srcOrd="0" destOrd="0" presId="urn:microsoft.com/office/officeart/2005/8/layout/pList1"/>
    <dgm:cxn modelId="{544A4916-BCF3-4B49-9B09-97692A9309A0}" type="presParOf" srcId="{12D0CEEC-217B-4962-A700-C5742CC257D5}" destId="{319CD1E0-200E-44CA-97A4-85B8CFECB626}" srcOrd="1" destOrd="0" presId="urn:microsoft.com/office/officeart/2005/8/layout/pList1"/>
    <dgm:cxn modelId="{A803AA63-CF1A-46DD-9BBB-E9BB5615CB6D}" type="presParOf" srcId="{E4F58D96-28CF-4CD4-906D-36549E442BE3}" destId="{B59CA578-2C8D-4FEB-83A9-70181F9DB9C4}" srcOrd="1" destOrd="0" presId="urn:microsoft.com/office/officeart/2005/8/layout/pList1"/>
    <dgm:cxn modelId="{22471280-7C5F-492D-B3E6-66C38525F394}" type="presParOf" srcId="{E4F58D96-28CF-4CD4-906D-36549E442BE3}" destId="{E87D6A92-4730-4E46-BB4F-CD1475FE83E9}" srcOrd="2" destOrd="0" presId="urn:microsoft.com/office/officeart/2005/8/layout/pList1"/>
    <dgm:cxn modelId="{D9EFEA84-E5E8-4F62-9BAB-51621EA2F56F}" type="presParOf" srcId="{E87D6A92-4730-4E46-BB4F-CD1475FE83E9}" destId="{FB96B022-F411-4526-9E17-42F335B5071A}" srcOrd="0" destOrd="0" presId="urn:microsoft.com/office/officeart/2005/8/layout/pList1"/>
    <dgm:cxn modelId="{94D2A437-FA14-4F23-8DE1-989038C5CD89}" type="presParOf" srcId="{E87D6A92-4730-4E46-BB4F-CD1475FE83E9}" destId="{902E8EDF-EC6C-4B97-B58D-8B131BE10FCA}" srcOrd="1" destOrd="0" presId="urn:microsoft.com/office/officeart/2005/8/layout/pList1"/>
    <dgm:cxn modelId="{5C196579-7427-4EE8-9110-7B5546A2E046}" type="presParOf" srcId="{E4F58D96-28CF-4CD4-906D-36549E442BE3}" destId="{60ACCDB7-6B7A-4941-A916-392B7D84951B}" srcOrd="3" destOrd="0" presId="urn:microsoft.com/office/officeart/2005/8/layout/pList1"/>
    <dgm:cxn modelId="{0F8C56BD-39D5-46D5-9904-DA6824418517}" type="presParOf" srcId="{E4F58D96-28CF-4CD4-906D-36549E442BE3}" destId="{6AFA3E45-DD4D-40FE-99CD-DAB20AB4B84A}" srcOrd="4" destOrd="0" presId="urn:microsoft.com/office/officeart/2005/8/layout/pList1"/>
    <dgm:cxn modelId="{A1D44D3B-9839-4C43-8EAA-244165A5AEE6}" type="presParOf" srcId="{6AFA3E45-DD4D-40FE-99CD-DAB20AB4B84A}" destId="{1BB3F8C0-2EC7-4A1B-ACC4-0EF633C246C1}" srcOrd="0" destOrd="0" presId="urn:microsoft.com/office/officeart/2005/8/layout/pList1"/>
    <dgm:cxn modelId="{5F5A3C1F-D730-4C4E-A42B-2AA120E32670}" type="presParOf" srcId="{6AFA3E45-DD4D-40FE-99CD-DAB20AB4B84A}" destId="{F2B950E6-2F68-4D9B-AFED-685CAB75D1E5}" srcOrd="1" destOrd="0" presId="urn:microsoft.com/office/officeart/2005/8/layout/pList1"/>
    <dgm:cxn modelId="{441EDA29-00AB-4C46-9219-FD90326CEB90}" type="presParOf" srcId="{E4F58D96-28CF-4CD4-906D-36549E442BE3}" destId="{9F0D360E-44ED-4C79-B175-8A320E07FF19}" srcOrd="5" destOrd="0" presId="urn:microsoft.com/office/officeart/2005/8/layout/pList1"/>
    <dgm:cxn modelId="{8619C85C-DA2B-48D6-AD4E-F90DA10F020F}" type="presParOf" srcId="{E4F58D96-28CF-4CD4-906D-36549E442BE3}" destId="{2953F5AC-E507-4AD1-B656-31DAA0D60F9F}" srcOrd="6" destOrd="0" presId="urn:microsoft.com/office/officeart/2005/8/layout/pList1"/>
    <dgm:cxn modelId="{07FBF6E8-4765-481A-9FBF-45F2D051A90F}" type="presParOf" srcId="{2953F5AC-E507-4AD1-B656-31DAA0D60F9F}" destId="{CA40F3D3-B2E9-4E41-9705-1DACFCC8918C}" srcOrd="0" destOrd="0" presId="urn:microsoft.com/office/officeart/2005/8/layout/pList1"/>
    <dgm:cxn modelId="{0C404DFA-D5C5-46F1-B4A7-1B7DB99C5511}" type="presParOf" srcId="{2953F5AC-E507-4AD1-B656-31DAA0D60F9F}" destId="{0D44A702-5539-4503-9DD5-4396265F3910}" srcOrd="1" destOrd="0" presId="urn:microsoft.com/office/officeart/2005/8/layout/pList1"/>
    <dgm:cxn modelId="{ED765DF9-7BE3-4F28-A025-E75ADD666FA6}" type="presParOf" srcId="{E4F58D96-28CF-4CD4-906D-36549E442BE3}" destId="{43D03869-19D9-4C3D-B1E9-331F3146BB2E}" srcOrd="7" destOrd="0" presId="urn:microsoft.com/office/officeart/2005/8/layout/pList1"/>
    <dgm:cxn modelId="{2AE78CD8-3CFD-4D0F-A0C9-BF4B900F1E41}" type="presParOf" srcId="{E4F58D96-28CF-4CD4-906D-36549E442BE3}" destId="{4975FB93-5A6E-4281-B907-FB049008C132}" srcOrd="8" destOrd="0" presId="urn:microsoft.com/office/officeart/2005/8/layout/pList1"/>
    <dgm:cxn modelId="{18A7ED7D-1859-43A6-B337-9063B35C36BA}" type="presParOf" srcId="{4975FB93-5A6E-4281-B907-FB049008C132}" destId="{9CDC2FDF-E153-4FCC-9E2A-5159D6D8555A}" srcOrd="0" destOrd="0" presId="urn:microsoft.com/office/officeart/2005/8/layout/pList1"/>
    <dgm:cxn modelId="{83A4B131-1C00-4863-A207-CE3FEB12F056}" type="presParOf" srcId="{4975FB93-5A6E-4281-B907-FB049008C132}" destId="{2CBCF298-540D-4C1C-8CF7-31F2FCC902F0}" srcOrd="1" destOrd="0" presId="urn:microsoft.com/office/officeart/2005/8/layout/pList1"/>
    <dgm:cxn modelId="{1E7965EB-22A4-4100-8D70-632C4FCB7629}" type="presParOf" srcId="{E4F58D96-28CF-4CD4-906D-36549E442BE3}" destId="{04F15A66-B892-432A-973D-D1EECCD6E029}" srcOrd="9" destOrd="0" presId="urn:microsoft.com/office/officeart/2005/8/layout/pList1"/>
    <dgm:cxn modelId="{D55A7587-41F3-4C51-A11D-8C2C91AC73F5}" type="presParOf" srcId="{E4F58D96-28CF-4CD4-906D-36549E442BE3}" destId="{55FE0B3C-FB1C-4B1C-86D7-AE7C167D0B83}" srcOrd="10" destOrd="0" presId="urn:microsoft.com/office/officeart/2005/8/layout/pList1"/>
    <dgm:cxn modelId="{BED68A90-16D7-4A91-8BBD-11A8410D984A}" type="presParOf" srcId="{55FE0B3C-FB1C-4B1C-86D7-AE7C167D0B83}" destId="{78C20785-02B4-4905-BB73-A94A1DA8FED7}" srcOrd="0" destOrd="0" presId="urn:microsoft.com/office/officeart/2005/8/layout/pList1"/>
    <dgm:cxn modelId="{F50C4E54-D5A3-488E-AC43-C0FECFE09588}" type="presParOf" srcId="{55FE0B3C-FB1C-4B1C-86D7-AE7C167D0B83}" destId="{4404B983-60B1-4C99-A2FC-382FCAFEB778}" srcOrd="1" destOrd="0" presId="urn:microsoft.com/office/officeart/2005/8/layout/pList1"/>
    <dgm:cxn modelId="{AC10DFFC-CF64-4C2A-9D26-539C7D7DB8A7}" type="presParOf" srcId="{E4F58D96-28CF-4CD4-906D-36549E442BE3}" destId="{018AF591-FEBA-4DEB-98E5-15E1B0D29BE7}" srcOrd="11" destOrd="0" presId="urn:microsoft.com/office/officeart/2005/8/layout/pList1"/>
    <dgm:cxn modelId="{E90C103A-C798-4B1A-BAF5-5C4CB4DF14C6}" type="presParOf" srcId="{E4F58D96-28CF-4CD4-906D-36549E442BE3}" destId="{EF7CE395-61CD-434A-ACCA-28B85A7A233D}" srcOrd="12" destOrd="0" presId="urn:microsoft.com/office/officeart/2005/8/layout/pList1"/>
    <dgm:cxn modelId="{2FF32901-2A53-4AA8-B26F-89ECBCDA9A47}" type="presParOf" srcId="{EF7CE395-61CD-434A-ACCA-28B85A7A233D}" destId="{63CB74AB-1042-4B16-A6F6-E71C81563491}" srcOrd="0" destOrd="0" presId="urn:microsoft.com/office/officeart/2005/8/layout/pList1"/>
    <dgm:cxn modelId="{24A8E55C-359E-4EB4-969F-8BB928AE63A8}" type="presParOf" srcId="{EF7CE395-61CD-434A-ACCA-28B85A7A233D}" destId="{EC357172-4D70-478F-BC05-A81AE621B27F}" srcOrd="1" destOrd="0" presId="urn:microsoft.com/office/officeart/2005/8/layout/pList1"/>
    <dgm:cxn modelId="{D7563F34-DF8F-43D0-88AA-1DEC1A0A18B6}" type="presParOf" srcId="{E4F58D96-28CF-4CD4-906D-36549E442BE3}" destId="{F963B482-CC5C-4197-97FE-B24FD03EE850}" srcOrd="13" destOrd="0" presId="urn:microsoft.com/office/officeart/2005/8/layout/pList1"/>
    <dgm:cxn modelId="{FE8203C1-8F7C-427B-9844-42AA62A9E180}" type="presParOf" srcId="{E4F58D96-28CF-4CD4-906D-36549E442BE3}" destId="{D4CFA1AB-AD39-4471-B40C-50A9A1899702}" srcOrd="14" destOrd="0" presId="urn:microsoft.com/office/officeart/2005/8/layout/pList1"/>
    <dgm:cxn modelId="{559CABC6-08D0-45BF-A119-DEB2E670AA4B}" type="presParOf" srcId="{D4CFA1AB-AD39-4471-B40C-50A9A1899702}" destId="{89EFC8A7-8479-4318-A202-A85C77450990}" srcOrd="0" destOrd="0" presId="urn:microsoft.com/office/officeart/2005/8/layout/pList1"/>
    <dgm:cxn modelId="{887246A0-8DC3-4090-8A48-A97D4291009E}" type="presParOf" srcId="{D4CFA1AB-AD39-4471-B40C-50A9A1899702}" destId="{AE8F5FBA-248D-483F-ADEE-337D4767E1D8}" srcOrd="1" destOrd="0" presId="urn:microsoft.com/office/officeart/2005/8/layout/pList1"/>
    <dgm:cxn modelId="{598E97D4-3255-403C-AFAA-B95A3332BAFC}" type="presParOf" srcId="{E4F58D96-28CF-4CD4-906D-36549E442BE3}" destId="{1DBDE6F4-885F-4AC9-B72B-1FC74966F1D4}" srcOrd="15" destOrd="0" presId="urn:microsoft.com/office/officeart/2005/8/layout/pList1"/>
    <dgm:cxn modelId="{15082F9A-6474-4FB1-8A0F-F47EBD3F387E}" type="presParOf" srcId="{E4F58D96-28CF-4CD4-906D-36549E442BE3}" destId="{D0D1CC3E-AE0A-4934-8E12-E51C7EE34C8B}" srcOrd="16" destOrd="0" presId="urn:microsoft.com/office/officeart/2005/8/layout/pList1"/>
    <dgm:cxn modelId="{70DF866B-EEB7-4E16-9C73-10E512E38EAB}" type="presParOf" srcId="{D0D1CC3E-AE0A-4934-8E12-E51C7EE34C8B}" destId="{1CFB4EB8-D704-4ABB-9A8A-03448D87E094}" srcOrd="0" destOrd="0" presId="urn:microsoft.com/office/officeart/2005/8/layout/pList1"/>
    <dgm:cxn modelId="{1BCE91B8-70CA-4053-BE2A-3C983F273B88}" type="presParOf" srcId="{D0D1CC3E-AE0A-4934-8E12-E51C7EE34C8B}" destId="{AB73E7D4-34B8-4601-BCC1-54C2FFF8142D}" srcOrd="1" destOrd="0" presId="urn:microsoft.com/office/officeart/2005/8/layout/pList1"/>
    <dgm:cxn modelId="{A9A39D33-5486-45C9-AE26-203C5743E048}" type="presParOf" srcId="{E4F58D96-28CF-4CD4-906D-36549E442BE3}" destId="{93C6DA52-F377-42B3-9906-FAD094B145CF}" srcOrd="17" destOrd="0" presId="urn:microsoft.com/office/officeart/2005/8/layout/pList1"/>
    <dgm:cxn modelId="{8B73924A-F44E-42AD-AD1C-F185EE9657D9}" type="presParOf" srcId="{E4F58D96-28CF-4CD4-906D-36549E442BE3}" destId="{C13E86D2-B97B-4D55-B844-AA94FE72F0F5}" srcOrd="18" destOrd="0" presId="urn:microsoft.com/office/officeart/2005/8/layout/pList1"/>
    <dgm:cxn modelId="{BDCA0400-71D4-4CEC-B73F-EB1D2C36444B}" type="presParOf" srcId="{C13E86D2-B97B-4D55-B844-AA94FE72F0F5}" destId="{557D6FF9-17D5-42A4-AE40-4057E703E91B}" srcOrd="0" destOrd="0" presId="urn:microsoft.com/office/officeart/2005/8/layout/pList1"/>
    <dgm:cxn modelId="{65365313-F7AE-4B88-AC7A-FC5B9ED7C710}" type="presParOf" srcId="{C13E86D2-B97B-4D55-B844-AA94FE72F0F5}" destId="{DD777B72-3681-4965-B671-0AE84717C3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628C27-E6BB-4A19-AEFF-E8F18613536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23385-9BE9-4A53-B09A-32E91084D9FC}">
      <dgm:prSet phldrT="[Текст]"/>
      <dgm:spPr/>
      <dgm:t>
        <a:bodyPr/>
        <a:lstStyle/>
        <a:p>
          <a:r>
            <a:rPr lang="ru-RU" dirty="0"/>
            <a:t>Картофелеводство</a:t>
          </a:r>
        </a:p>
      </dgm:t>
    </dgm:pt>
    <dgm:pt modelId="{8A3EDD2A-ECFE-4869-9B81-A0905D62369D}" type="parTrans" cxnId="{C10BC8B9-910C-4B8E-867A-90C68A0C130A}">
      <dgm:prSet/>
      <dgm:spPr/>
      <dgm:t>
        <a:bodyPr/>
        <a:lstStyle/>
        <a:p>
          <a:endParaRPr lang="ru-RU"/>
        </a:p>
      </dgm:t>
    </dgm:pt>
    <dgm:pt modelId="{C92B9368-F6CE-4B76-9D99-82102A97A843}" type="sibTrans" cxnId="{C10BC8B9-910C-4B8E-867A-90C68A0C130A}">
      <dgm:prSet/>
      <dgm:spPr/>
      <dgm:t>
        <a:bodyPr/>
        <a:lstStyle/>
        <a:p>
          <a:endParaRPr lang="ru-RU"/>
        </a:p>
      </dgm:t>
    </dgm:pt>
    <dgm:pt modelId="{5F5A862E-8262-46E9-B485-221DAF77E75D}">
      <dgm:prSet phldrT="[Текст]"/>
      <dgm:spPr/>
      <dgm:t>
        <a:bodyPr/>
        <a:lstStyle/>
        <a:p>
          <a:r>
            <a:rPr lang="ru-RU" dirty="0"/>
            <a:t>Молочное животноводство</a:t>
          </a:r>
        </a:p>
      </dgm:t>
    </dgm:pt>
    <dgm:pt modelId="{9C7E75C2-C5BB-44DE-89BD-A46E8ABEAD17}" type="parTrans" cxnId="{3B75E542-0B55-4183-AF50-6A4443EF8AA8}">
      <dgm:prSet/>
      <dgm:spPr/>
      <dgm:t>
        <a:bodyPr/>
        <a:lstStyle/>
        <a:p>
          <a:endParaRPr lang="ru-RU"/>
        </a:p>
      </dgm:t>
    </dgm:pt>
    <dgm:pt modelId="{A6BD0E93-6BA9-4AC0-BF7D-CB22956AE979}" type="sibTrans" cxnId="{3B75E542-0B55-4183-AF50-6A4443EF8AA8}">
      <dgm:prSet/>
      <dgm:spPr/>
      <dgm:t>
        <a:bodyPr/>
        <a:lstStyle/>
        <a:p>
          <a:endParaRPr lang="ru-RU"/>
        </a:p>
      </dgm:t>
    </dgm:pt>
    <dgm:pt modelId="{DF918CEE-982C-4ECB-A256-738279D5D108}">
      <dgm:prSet phldrT="[Текст]"/>
      <dgm:spPr/>
      <dgm:t>
        <a:bodyPr/>
        <a:lstStyle/>
        <a:p>
          <a:r>
            <a:rPr lang="ru-RU" dirty="0"/>
            <a:t>Мясное животноводство</a:t>
          </a:r>
        </a:p>
      </dgm:t>
    </dgm:pt>
    <dgm:pt modelId="{0E58DC24-0F41-4B86-99DD-9A82CDB51C86}" type="parTrans" cxnId="{D6C9B9E4-FCF2-44B6-833A-8C744A10AE48}">
      <dgm:prSet/>
      <dgm:spPr/>
      <dgm:t>
        <a:bodyPr/>
        <a:lstStyle/>
        <a:p>
          <a:endParaRPr lang="ru-RU"/>
        </a:p>
      </dgm:t>
    </dgm:pt>
    <dgm:pt modelId="{E470426B-857C-44E7-9C8E-3B56C6ACFDEF}" type="sibTrans" cxnId="{D6C9B9E4-FCF2-44B6-833A-8C744A10AE48}">
      <dgm:prSet/>
      <dgm:spPr/>
      <dgm:t>
        <a:bodyPr/>
        <a:lstStyle/>
        <a:p>
          <a:endParaRPr lang="ru-RU"/>
        </a:p>
      </dgm:t>
    </dgm:pt>
    <dgm:pt modelId="{83034DEB-1DFA-431C-B458-618D4FAE5082}">
      <dgm:prSet phldrT="[Текст]"/>
      <dgm:spPr/>
      <dgm:t>
        <a:bodyPr/>
        <a:lstStyle/>
        <a:p>
          <a:r>
            <a:rPr lang="ru-RU" dirty="0"/>
            <a:t>Пчеловодство</a:t>
          </a:r>
        </a:p>
      </dgm:t>
    </dgm:pt>
    <dgm:pt modelId="{2E3D585D-34FC-4433-8CD2-F96E8DC8DA22}" type="parTrans" cxnId="{64DA0869-D5CA-4254-B246-47B589C3FFD1}">
      <dgm:prSet/>
      <dgm:spPr/>
      <dgm:t>
        <a:bodyPr/>
        <a:lstStyle/>
        <a:p>
          <a:endParaRPr lang="ru-RU"/>
        </a:p>
      </dgm:t>
    </dgm:pt>
    <dgm:pt modelId="{8267D1C4-CAD8-4F6F-9CC1-57A43B20914A}" type="sibTrans" cxnId="{64DA0869-D5CA-4254-B246-47B589C3FFD1}">
      <dgm:prSet/>
      <dgm:spPr/>
      <dgm:t>
        <a:bodyPr/>
        <a:lstStyle/>
        <a:p>
          <a:endParaRPr lang="ru-RU"/>
        </a:p>
      </dgm:t>
    </dgm:pt>
    <dgm:pt modelId="{253CC6A2-3FBD-4A7C-85A8-3284C39C04E2}">
      <dgm:prSet phldrT="[Текст]"/>
      <dgm:spPr/>
      <dgm:t>
        <a:bodyPr/>
        <a:lstStyle/>
        <a:p>
          <a:r>
            <a:rPr lang="ru-RU" i="1" dirty="0" err="1">
              <a:latin typeface="Segoe UI" panose="020B0502040204020203" pitchFamily="34" charset="0"/>
              <a:cs typeface="Segoe UI" panose="020B0502040204020203" pitchFamily="34" charset="0"/>
            </a:rPr>
            <a:t>Агропортфель</a:t>
          </a:r>
          <a:r>
            <a:rPr lang="ru-RU" i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i="1" dirty="0">
              <a:latin typeface="Segoe UI" panose="020B0502040204020203" pitchFamily="34" charset="0"/>
              <a:cs typeface="Segoe UI" panose="020B0502040204020203" pitchFamily="34" charset="0"/>
            </a:rPr>
            <a:t>https://goo.su/UhZlZ</a:t>
          </a:r>
          <a:endParaRPr lang="ru-RU" i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1A50307-51AE-4E93-A76F-6A00AC7B9045}" type="parTrans" cxnId="{FB796867-EC37-4422-B38A-C02E92D0EB61}">
      <dgm:prSet/>
      <dgm:spPr/>
      <dgm:t>
        <a:bodyPr/>
        <a:lstStyle/>
        <a:p>
          <a:endParaRPr lang="ru-RU"/>
        </a:p>
      </dgm:t>
    </dgm:pt>
    <dgm:pt modelId="{6733DEE7-1521-46F3-BAC7-10A328129F2B}" type="sibTrans" cxnId="{FB796867-EC37-4422-B38A-C02E92D0EB61}">
      <dgm:prSet/>
      <dgm:spPr/>
      <dgm:t>
        <a:bodyPr/>
        <a:lstStyle/>
        <a:p>
          <a:endParaRPr lang="ru-RU"/>
        </a:p>
      </dgm:t>
    </dgm:pt>
    <dgm:pt modelId="{8D9727A4-E674-47A7-A3CE-A003E21F4A38}">
      <dgm:prSet phldrT="[Текст]"/>
      <dgm:spPr/>
      <dgm:t>
        <a:bodyPr/>
        <a:lstStyle/>
        <a:p>
          <a:r>
            <a:rPr lang="ru-RU" dirty="0"/>
            <a:t>Производство продуктов питания</a:t>
          </a:r>
        </a:p>
      </dgm:t>
    </dgm:pt>
    <dgm:pt modelId="{A8CF3C53-CBC9-4ABC-BC29-75383E65D042}" type="parTrans" cxnId="{4412FA66-7B79-4CDA-B2E2-F508F4C271FC}">
      <dgm:prSet/>
      <dgm:spPr/>
      <dgm:t>
        <a:bodyPr/>
        <a:lstStyle/>
        <a:p>
          <a:endParaRPr lang="ru-RU"/>
        </a:p>
      </dgm:t>
    </dgm:pt>
    <dgm:pt modelId="{19CC7837-FA6D-423B-828B-F6B167B2369F}" type="sibTrans" cxnId="{4412FA66-7B79-4CDA-B2E2-F508F4C271FC}">
      <dgm:prSet/>
      <dgm:spPr/>
      <dgm:t>
        <a:bodyPr/>
        <a:lstStyle/>
        <a:p>
          <a:endParaRPr lang="ru-RU"/>
        </a:p>
      </dgm:t>
    </dgm:pt>
    <dgm:pt modelId="{2738AC92-5E87-4245-B904-C3BCD64ED1FA}">
      <dgm:prSet phldrT="[Текст]"/>
      <dgm:spPr/>
      <dgm:t>
        <a:bodyPr/>
        <a:lstStyle/>
        <a:p>
          <a:r>
            <a:rPr lang="ru-RU" dirty="0"/>
            <a:t>Рыбоводство</a:t>
          </a:r>
        </a:p>
      </dgm:t>
    </dgm:pt>
    <dgm:pt modelId="{63196F01-1B28-4627-AA9E-D551949B9618}" type="parTrans" cxnId="{87BB28B2-00F5-4936-8976-5F971D7AABC2}">
      <dgm:prSet/>
      <dgm:spPr/>
      <dgm:t>
        <a:bodyPr/>
        <a:lstStyle/>
        <a:p>
          <a:endParaRPr lang="ru-RU"/>
        </a:p>
      </dgm:t>
    </dgm:pt>
    <dgm:pt modelId="{863FBD01-929A-4A71-BEED-3AD4F4D4D91D}" type="sibTrans" cxnId="{87BB28B2-00F5-4936-8976-5F971D7AABC2}">
      <dgm:prSet/>
      <dgm:spPr/>
      <dgm:t>
        <a:bodyPr/>
        <a:lstStyle/>
        <a:p>
          <a:endParaRPr lang="ru-RU"/>
        </a:p>
      </dgm:t>
    </dgm:pt>
    <dgm:pt modelId="{81EAD8EC-9FAB-4F30-95DE-5060850CF6B9}">
      <dgm:prSet phldrT="[Текст]"/>
      <dgm:spPr/>
      <dgm:t>
        <a:bodyPr/>
        <a:lstStyle/>
        <a:p>
          <a:r>
            <a:rPr lang="ru-RU" dirty="0"/>
            <a:t>Овцеводство</a:t>
          </a:r>
        </a:p>
      </dgm:t>
    </dgm:pt>
    <dgm:pt modelId="{67F36FCC-A1EA-4B50-83B4-3B64A2ADD7F8}" type="parTrans" cxnId="{81FE9E44-664F-424D-AC5A-204B9F83B086}">
      <dgm:prSet/>
      <dgm:spPr/>
      <dgm:t>
        <a:bodyPr/>
        <a:lstStyle/>
        <a:p>
          <a:endParaRPr lang="ru-RU"/>
        </a:p>
      </dgm:t>
    </dgm:pt>
    <dgm:pt modelId="{BB9E477A-2F63-4588-B6E2-D8C5B22904BF}" type="sibTrans" cxnId="{81FE9E44-664F-424D-AC5A-204B9F83B086}">
      <dgm:prSet/>
      <dgm:spPr/>
      <dgm:t>
        <a:bodyPr/>
        <a:lstStyle/>
        <a:p>
          <a:endParaRPr lang="ru-RU"/>
        </a:p>
      </dgm:t>
    </dgm:pt>
    <dgm:pt modelId="{E4F58D96-28CF-4CD4-906D-36549E442BE3}" type="pres">
      <dgm:prSet presAssocID="{F8628C27-E6BB-4A19-AEFF-E8F186135369}" presName="Name0" presStyleCnt="0">
        <dgm:presLayoutVars>
          <dgm:dir/>
          <dgm:resizeHandles val="exact"/>
        </dgm:presLayoutVars>
      </dgm:prSet>
      <dgm:spPr/>
    </dgm:pt>
    <dgm:pt modelId="{12D0CEEC-217B-4962-A700-C5742CC257D5}" type="pres">
      <dgm:prSet presAssocID="{89B23385-9BE9-4A53-B09A-32E91084D9FC}" presName="compNode" presStyleCnt="0"/>
      <dgm:spPr/>
    </dgm:pt>
    <dgm:pt modelId="{ABAEB8F4-E99C-4494-80C4-D503423509B2}" type="pres">
      <dgm:prSet presAssocID="{89B23385-9BE9-4A53-B09A-32E91084D9FC}" presName="pictRect" presStyleLbl="node1" presStyleIdx="0" presStyleCnt="8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19CD1E0-200E-44CA-97A4-85B8CFECB626}" type="pres">
      <dgm:prSet presAssocID="{89B23385-9BE9-4A53-B09A-32E91084D9FC}" presName="textRect" presStyleLbl="revTx" presStyleIdx="0" presStyleCnt="8">
        <dgm:presLayoutVars>
          <dgm:bulletEnabled val="1"/>
        </dgm:presLayoutVars>
      </dgm:prSet>
      <dgm:spPr/>
    </dgm:pt>
    <dgm:pt modelId="{B59CA578-2C8D-4FEB-83A9-70181F9DB9C4}" type="pres">
      <dgm:prSet presAssocID="{C92B9368-F6CE-4B76-9D99-82102A97A843}" presName="sibTrans" presStyleLbl="sibTrans2D1" presStyleIdx="0" presStyleCnt="0"/>
      <dgm:spPr/>
    </dgm:pt>
    <dgm:pt modelId="{E87D6A92-4730-4E46-BB4F-CD1475FE83E9}" type="pres">
      <dgm:prSet presAssocID="{5F5A862E-8262-46E9-B485-221DAF77E75D}" presName="compNode" presStyleCnt="0"/>
      <dgm:spPr/>
    </dgm:pt>
    <dgm:pt modelId="{FB96B022-F411-4526-9E17-42F335B5071A}" type="pres">
      <dgm:prSet presAssocID="{5F5A862E-8262-46E9-B485-221DAF77E75D}" presName="pictRect" presStyleLbl="node1" presStyleIdx="1" presStyleCnt="8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2E8EDF-EC6C-4B97-B58D-8B131BE10FCA}" type="pres">
      <dgm:prSet presAssocID="{5F5A862E-8262-46E9-B485-221DAF77E75D}" presName="textRect" presStyleLbl="revTx" presStyleIdx="1" presStyleCnt="8">
        <dgm:presLayoutVars>
          <dgm:bulletEnabled val="1"/>
        </dgm:presLayoutVars>
      </dgm:prSet>
      <dgm:spPr/>
    </dgm:pt>
    <dgm:pt modelId="{60ACCDB7-6B7A-4941-A916-392B7D84951B}" type="pres">
      <dgm:prSet presAssocID="{A6BD0E93-6BA9-4AC0-BF7D-CB22956AE979}" presName="sibTrans" presStyleLbl="sibTrans2D1" presStyleIdx="0" presStyleCnt="0"/>
      <dgm:spPr/>
    </dgm:pt>
    <dgm:pt modelId="{C27CCD09-5C91-4DCA-97FE-179A9615D982}" type="pres">
      <dgm:prSet presAssocID="{DF918CEE-982C-4ECB-A256-738279D5D108}" presName="compNode" presStyleCnt="0"/>
      <dgm:spPr/>
    </dgm:pt>
    <dgm:pt modelId="{0A30A0C2-4404-4A94-A636-E60956982AD7}" type="pres">
      <dgm:prSet presAssocID="{DF918CEE-982C-4ECB-A256-738279D5D108}" presName="pictRect" presStyleLbl="node1" presStyleIdx="2" presStyleCnt="8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79ED89D-1E34-4EB0-80B9-34BDE7CA6A90}" type="pres">
      <dgm:prSet presAssocID="{DF918CEE-982C-4ECB-A256-738279D5D108}" presName="textRect" presStyleLbl="revTx" presStyleIdx="2" presStyleCnt="8">
        <dgm:presLayoutVars>
          <dgm:bulletEnabled val="1"/>
        </dgm:presLayoutVars>
      </dgm:prSet>
      <dgm:spPr/>
    </dgm:pt>
    <dgm:pt modelId="{EDDC486E-A0DD-4AFB-A3EF-DFEC98161D6A}" type="pres">
      <dgm:prSet presAssocID="{E470426B-857C-44E7-9C8E-3B56C6ACFDEF}" presName="sibTrans" presStyleLbl="sibTrans2D1" presStyleIdx="0" presStyleCnt="0"/>
      <dgm:spPr/>
    </dgm:pt>
    <dgm:pt modelId="{E528E1A4-439B-4DA0-88BE-B26C45A2CABB}" type="pres">
      <dgm:prSet presAssocID="{81EAD8EC-9FAB-4F30-95DE-5060850CF6B9}" presName="compNode" presStyleCnt="0"/>
      <dgm:spPr/>
    </dgm:pt>
    <dgm:pt modelId="{7EE944D7-58EB-497F-B144-265069FADB27}" type="pres">
      <dgm:prSet presAssocID="{81EAD8EC-9FAB-4F30-95DE-5060850CF6B9}" presName="pictRect" presStyleLbl="node1" presStyleIdx="3" presStyleCnt="8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027C9A9-55A4-420B-99A1-3235BCF910EC}" type="pres">
      <dgm:prSet presAssocID="{81EAD8EC-9FAB-4F30-95DE-5060850CF6B9}" presName="textRect" presStyleLbl="revTx" presStyleIdx="3" presStyleCnt="8">
        <dgm:presLayoutVars>
          <dgm:bulletEnabled val="1"/>
        </dgm:presLayoutVars>
      </dgm:prSet>
      <dgm:spPr/>
    </dgm:pt>
    <dgm:pt modelId="{90D555B4-FD7C-4A7B-B236-81644CF4486F}" type="pres">
      <dgm:prSet presAssocID="{BB9E477A-2F63-4588-B6E2-D8C5B22904BF}" presName="sibTrans" presStyleLbl="sibTrans2D1" presStyleIdx="0" presStyleCnt="0"/>
      <dgm:spPr/>
    </dgm:pt>
    <dgm:pt modelId="{547B6188-BBDA-403D-8210-2744E1A1D436}" type="pres">
      <dgm:prSet presAssocID="{8D9727A4-E674-47A7-A3CE-A003E21F4A38}" presName="compNode" presStyleCnt="0"/>
      <dgm:spPr/>
    </dgm:pt>
    <dgm:pt modelId="{C522646C-29BD-46A4-BFAA-D553ED2DEDA1}" type="pres">
      <dgm:prSet presAssocID="{8D9727A4-E674-47A7-A3CE-A003E21F4A38}" presName="pictRect" presStyleLbl="node1" presStyleIdx="4" presStyleCnt="8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C3ACBDF-829C-456F-915B-1C42E6983611}" type="pres">
      <dgm:prSet presAssocID="{8D9727A4-E674-47A7-A3CE-A003E21F4A38}" presName="textRect" presStyleLbl="revTx" presStyleIdx="4" presStyleCnt="8">
        <dgm:presLayoutVars>
          <dgm:bulletEnabled val="1"/>
        </dgm:presLayoutVars>
      </dgm:prSet>
      <dgm:spPr/>
    </dgm:pt>
    <dgm:pt modelId="{847F39DE-B66C-4817-A7EE-AD94999B9245}" type="pres">
      <dgm:prSet presAssocID="{19CC7837-FA6D-423B-828B-F6B167B2369F}" presName="sibTrans" presStyleLbl="sibTrans2D1" presStyleIdx="0" presStyleCnt="0"/>
      <dgm:spPr/>
    </dgm:pt>
    <dgm:pt modelId="{18E4C5AE-68B3-4A7A-BEEB-35E4AB6E6526}" type="pres">
      <dgm:prSet presAssocID="{2738AC92-5E87-4245-B904-C3BCD64ED1FA}" presName="compNode" presStyleCnt="0"/>
      <dgm:spPr/>
    </dgm:pt>
    <dgm:pt modelId="{6675FD1F-1743-475E-9A33-5E69FF7B3766}" type="pres">
      <dgm:prSet presAssocID="{2738AC92-5E87-4245-B904-C3BCD64ED1FA}" presName="pictRect" presStyleLbl="node1" presStyleIdx="5" presStyleCnt="8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EEE3F3-7014-4D39-8F9A-AC6B720A92AC}" type="pres">
      <dgm:prSet presAssocID="{2738AC92-5E87-4245-B904-C3BCD64ED1FA}" presName="textRect" presStyleLbl="revTx" presStyleIdx="5" presStyleCnt="8">
        <dgm:presLayoutVars>
          <dgm:bulletEnabled val="1"/>
        </dgm:presLayoutVars>
      </dgm:prSet>
      <dgm:spPr/>
    </dgm:pt>
    <dgm:pt modelId="{07376F87-5C03-476F-8333-C2506E28B7BC}" type="pres">
      <dgm:prSet presAssocID="{863FBD01-929A-4A71-BEED-3AD4F4D4D91D}" presName="sibTrans" presStyleLbl="sibTrans2D1" presStyleIdx="0" presStyleCnt="0"/>
      <dgm:spPr/>
    </dgm:pt>
    <dgm:pt modelId="{95F99E41-2B44-4969-9F51-C8BA21782BDA}" type="pres">
      <dgm:prSet presAssocID="{83034DEB-1DFA-431C-B458-618D4FAE5082}" presName="compNode" presStyleCnt="0"/>
      <dgm:spPr/>
    </dgm:pt>
    <dgm:pt modelId="{094206EC-60BB-4F4F-ADF1-88D5035C6F08}" type="pres">
      <dgm:prSet presAssocID="{83034DEB-1DFA-431C-B458-618D4FAE5082}" presName="pictRect" presStyleLbl="node1" presStyleIdx="6" presStyleCnt="8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E38E59-3992-4CFC-8AB2-344AF8574327}" type="pres">
      <dgm:prSet presAssocID="{83034DEB-1DFA-431C-B458-618D4FAE5082}" presName="textRect" presStyleLbl="revTx" presStyleIdx="6" presStyleCnt="8">
        <dgm:presLayoutVars>
          <dgm:bulletEnabled val="1"/>
        </dgm:presLayoutVars>
      </dgm:prSet>
      <dgm:spPr/>
    </dgm:pt>
    <dgm:pt modelId="{6E061B9A-C29D-4473-A0B5-7C539990530C}" type="pres">
      <dgm:prSet presAssocID="{8267D1C4-CAD8-4F6F-9CC1-57A43B20914A}" presName="sibTrans" presStyleLbl="sibTrans2D1" presStyleIdx="0" presStyleCnt="0"/>
      <dgm:spPr/>
    </dgm:pt>
    <dgm:pt modelId="{79192EDC-3B57-42C0-8831-3AD6E83F94F6}" type="pres">
      <dgm:prSet presAssocID="{253CC6A2-3FBD-4A7C-85A8-3284C39C04E2}" presName="compNode" presStyleCnt="0"/>
      <dgm:spPr/>
    </dgm:pt>
    <dgm:pt modelId="{85DA411E-D880-4F52-879E-3DFEAA6F5931}" type="pres">
      <dgm:prSet presAssocID="{253CC6A2-3FBD-4A7C-85A8-3284C39C04E2}" presName="pictRect" presStyleLbl="node1" presStyleIdx="7" presStyleCnt="8"/>
      <dgm:spPr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4000" b="-14000"/>
          </a:stretch>
        </a:blipFill>
      </dgm:spPr>
    </dgm:pt>
    <dgm:pt modelId="{A78A20D5-A419-4879-B110-29BE36480A0C}" type="pres">
      <dgm:prSet presAssocID="{253CC6A2-3FBD-4A7C-85A8-3284C39C04E2}" presName="textRect" presStyleLbl="revTx" presStyleIdx="7" presStyleCnt="8">
        <dgm:presLayoutVars>
          <dgm:bulletEnabled val="1"/>
        </dgm:presLayoutVars>
      </dgm:prSet>
      <dgm:spPr/>
    </dgm:pt>
  </dgm:ptLst>
  <dgm:cxnLst>
    <dgm:cxn modelId="{ED97C637-9D0B-4A37-BB91-07DEC0700852}" type="presOf" srcId="{8267D1C4-CAD8-4F6F-9CC1-57A43B20914A}" destId="{6E061B9A-C29D-4473-A0B5-7C539990530C}" srcOrd="0" destOrd="0" presId="urn:microsoft.com/office/officeart/2005/8/layout/pList1"/>
    <dgm:cxn modelId="{FBA97B3A-C842-4A5D-9DBB-E5CB7F4654C9}" type="presOf" srcId="{81EAD8EC-9FAB-4F30-95DE-5060850CF6B9}" destId="{A027C9A9-55A4-420B-99A1-3235BCF910EC}" srcOrd="0" destOrd="0" presId="urn:microsoft.com/office/officeart/2005/8/layout/pList1"/>
    <dgm:cxn modelId="{3B75E542-0B55-4183-AF50-6A4443EF8AA8}" srcId="{F8628C27-E6BB-4A19-AEFF-E8F186135369}" destId="{5F5A862E-8262-46E9-B485-221DAF77E75D}" srcOrd="1" destOrd="0" parTransId="{9C7E75C2-C5BB-44DE-89BD-A46E8ABEAD17}" sibTransId="{A6BD0E93-6BA9-4AC0-BF7D-CB22956AE979}"/>
    <dgm:cxn modelId="{81FE9E44-664F-424D-AC5A-204B9F83B086}" srcId="{F8628C27-E6BB-4A19-AEFF-E8F186135369}" destId="{81EAD8EC-9FAB-4F30-95DE-5060850CF6B9}" srcOrd="3" destOrd="0" parTransId="{67F36FCC-A1EA-4B50-83B4-3B64A2ADD7F8}" sibTransId="{BB9E477A-2F63-4588-B6E2-D8C5B22904BF}"/>
    <dgm:cxn modelId="{4412FA66-7B79-4CDA-B2E2-F508F4C271FC}" srcId="{F8628C27-E6BB-4A19-AEFF-E8F186135369}" destId="{8D9727A4-E674-47A7-A3CE-A003E21F4A38}" srcOrd="4" destOrd="0" parTransId="{A8CF3C53-CBC9-4ABC-BC29-75383E65D042}" sibTransId="{19CC7837-FA6D-423B-828B-F6B167B2369F}"/>
    <dgm:cxn modelId="{FB796867-EC37-4422-B38A-C02E92D0EB61}" srcId="{F8628C27-E6BB-4A19-AEFF-E8F186135369}" destId="{253CC6A2-3FBD-4A7C-85A8-3284C39C04E2}" srcOrd="7" destOrd="0" parTransId="{C1A50307-51AE-4E93-A76F-6A00AC7B9045}" sibTransId="{6733DEE7-1521-46F3-BAC7-10A328129F2B}"/>
    <dgm:cxn modelId="{64DA0869-D5CA-4254-B246-47B589C3FFD1}" srcId="{F8628C27-E6BB-4A19-AEFF-E8F186135369}" destId="{83034DEB-1DFA-431C-B458-618D4FAE5082}" srcOrd="6" destOrd="0" parTransId="{2E3D585D-34FC-4433-8CD2-F96E8DC8DA22}" sibTransId="{8267D1C4-CAD8-4F6F-9CC1-57A43B20914A}"/>
    <dgm:cxn modelId="{1DFF776E-D986-4697-9B15-02BAA491EE79}" type="presOf" srcId="{A6BD0E93-6BA9-4AC0-BF7D-CB22956AE979}" destId="{60ACCDB7-6B7A-4941-A916-392B7D84951B}" srcOrd="0" destOrd="0" presId="urn:microsoft.com/office/officeart/2005/8/layout/pList1"/>
    <dgm:cxn modelId="{9FCABA5A-6240-4EAF-8733-B4514D8E6F54}" type="presOf" srcId="{F8628C27-E6BB-4A19-AEFF-E8F186135369}" destId="{E4F58D96-28CF-4CD4-906D-36549E442BE3}" srcOrd="0" destOrd="0" presId="urn:microsoft.com/office/officeart/2005/8/layout/pList1"/>
    <dgm:cxn modelId="{554F7883-1ED7-4973-8D02-D63A4EFC903A}" type="presOf" srcId="{8D9727A4-E674-47A7-A3CE-A003E21F4A38}" destId="{EC3ACBDF-829C-456F-915B-1C42E6983611}" srcOrd="0" destOrd="0" presId="urn:microsoft.com/office/officeart/2005/8/layout/pList1"/>
    <dgm:cxn modelId="{4A6AC78C-C959-4552-A08F-A5FB4B821A45}" type="presOf" srcId="{BB9E477A-2F63-4588-B6E2-D8C5B22904BF}" destId="{90D555B4-FD7C-4A7B-B236-81644CF4486F}" srcOrd="0" destOrd="0" presId="urn:microsoft.com/office/officeart/2005/8/layout/pList1"/>
    <dgm:cxn modelId="{73457295-C0B3-4C55-848D-78BC770C99F5}" type="presOf" srcId="{83034DEB-1DFA-431C-B458-618D4FAE5082}" destId="{E9E38E59-3992-4CFC-8AB2-344AF8574327}" srcOrd="0" destOrd="0" presId="urn:microsoft.com/office/officeart/2005/8/layout/pList1"/>
    <dgm:cxn modelId="{E420AD97-3805-4DC6-94F1-53BDB90BD741}" type="presOf" srcId="{2738AC92-5E87-4245-B904-C3BCD64ED1FA}" destId="{B3EEE3F3-7014-4D39-8F9A-AC6B720A92AC}" srcOrd="0" destOrd="0" presId="urn:microsoft.com/office/officeart/2005/8/layout/pList1"/>
    <dgm:cxn modelId="{32225A9A-2633-4905-A72A-494D80F0EAEC}" type="presOf" srcId="{DF918CEE-982C-4ECB-A256-738279D5D108}" destId="{979ED89D-1E34-4EB0-80B9-34BDE7CA6A90}" srcOrd="0" destOrd="0" presId="urn:microsoft.com/office/officeart/2005/8/layout/pList1"/>
    <dgm:cxn modelId="{D572069B-F72A-4CAB-9DBE-DFF7C3B10688}" type="presOf" srcId="{253CC6A2-3FBD-4A7C-85A8-3284C39C04E2}" destId="{A78A20D5-A419-4879-B110-29BE36480A0C}" srcOrd="0" destOrd="0" presId="urn:microsoft.com/office/officeart/2005/8/layout/pList1"/>
    <dgm:cxn modelId="{0542C7AE-9EC7-4E38-B793-B5D91E28D14E}" type="presOf" srcId="{863FBD01-929A-4A71-BEED-3AD4F4D4D91D}" destId="{07376F87-5C03-476F-8333-C2506E28B7BC}" srcOrd="0" destOrd="0" presId="urn:microsoft.com/office/officeart/2005/8/layout/pList1"/>
    <dgm:cxn modelId="{87BB28B2-00F5-4936-8976-5F971D7AABC2}" srcId="{F8628C27-E6BB-4A19-AEFF-E8F186135369}" destId="{2738AC92-5E87-4245-B904-C3BCD64ED1FA}" srcOrd="5" destOrd="0" parTransId="{63196F01-1B28-4627-AA9E-D551949B9618}" sibTransId="{863FBD01-929A-4A71-BEED-3AD4F4D4D91D}"/>
    <dgm:cxn modelId="{41A7D9B6-B34F-4B2A-95FB-41A7162A1379}" type="presOf" srcId="{19CC7837-FA6D-423B-828B-F6B167B2369F}" destId="{847F39DE-B66C-4817-A7EE-AD94999B9245}" srcOrd="0" destOrd="0" presId="urn:microsoft.com/office/officeart/2005/8/layout/pList1"/>
    <dgm:cxn modelId="{C10BC8B9-910C-4B8E-867A-90C68A0C130A}" srcId="{F8628C27-E6BB-4A19-AEFF-E8F186135369}" destId="{89B23385-9BE9-4A53-B09A-32E91084D9FC}" srcOrd="0" destOrd="0" parTransId="{8A3EDD2A-ECFE-4869-9B81-A0905D62369D}" sibTransId="{C92B9368-F6CE-4B76-9D99-82102A97A843}"/>
    <dgm:cxn modelId="{4015DEBD-0215-4C45-A322-6E4A53F34544}" type="presOf" srcId="{E470426B-857C-44E7-9C8E-3B56C6ACFDEF}" destId="{EDDC486E-A0DD-4AFB-A3EF-DFEC98161D6A}" srcOrd="0" destOrd="0" presId="urn:microsoft.com/office/officeart/2005/8/layout/pList1"/>
    <dgm:cxn modelId="{EC0AD7CE-DE02-4949-94D4-01B04138070B}" type="presOf" srcId="{89B23385-9BE9-4A53-B09A-32E91084D9FC}" destId="{319CD1E0-200E-44CA-97A4-85B8CFECB626}" srcOrd="0" destOrd="0" presId="urn:microsoft.com/office/officeart/2005/8/layout/pList1"/>
    <dgm:cxn modelId="{2D468DDE-FEC2-41AE-A315-84EF7961DEFE}" type="presOf" srcId="{5F5A862E-8262-46E9-B485-221DAF77E75D}" destId="{902E8EDF-EC6C-4B97-B58D-8B131BE10FCA}" srcOrd="0" destOrd="0" presId="urn:microsoft.com/office/officeart/2005/8/layout/pList1"/>
    <dgm:cxn modelId="{D6C9B9E4-FCF2-44B6-833A-8C744A10AE48}" srcId="{F8628C27-E6BB-4A19-AEFF-E8F186135369}" destId="{DF918CEE-982C-4ECB-A256-738279D5D108}" srcOrd="2" destOrd="0" parTransId="{0E58DC24-0F41-4B86-99DD-9A82CDB51C86}" sibTransId="{E470426B-857C-44E7-9C8E-3B56C6ACFDEF}"/>
    <dgm:cxn modelId="{95E3B9F8-55A7-40BC-8B30-F3CA6E71289C}" type="presOf" srcId="{C92B9368-F6CE-4B76-9D99-82102A97A843}" destId="{B59CA578-2C8D-4FEB-83A9-70181F9DB9C4}" srcOrd="0" destOrd="0" presId="urn:microsoft.com/office/officeart/2005/8/layout/pList1"/>
    <dgm:cxn modelId="{957DC15C-E8F8-411F-9095-9C427EAF9509}" type="presParOf" srcId="{E4F58D96-28CF-4CD4-906D-36549E442BE3}" destId="{12D0CEEC-217B-4962-A700-C5742CC257D5}" srcOrd="0" destOrd="0" presId="urn:microsoft.com/office/officeart/2005/8/layout/pList1"/>
    <dgm:cxn modelId="{77674F3E-9858-46BA-9041-FF51FF21D354}" type="presParOf" srcId="{12D0CEEC-217B-4962-A700-C5742CC257D5}" destId="{ABAEB8F4-E99C-4494-80C4-D503423509B2}" srcOrd="0" destOrd="0" presId="urn:microsoft.com/office/officeart/2005/8/layout/pList1"/>
    <dgm:cxn modelId="{11818F8B-4E3F-4A63-8606-23D217D912DC}" type="presParOf" srcId="{12D0CEEC-217B-4962-A700-C5742CC257D5}" destId="{319CD1E0-200E-44CA-97A4-85B8CFECB626}" srcOrd="1" destOrd="0" presId="urn:microsoft.com/office/officeart/2005/8/layout/pList1"/>
    <dgm:cxn modelId="{89702AFA-B7BF-481F-BF91-884CB71EFB60}" type="presParOf" srcId="{E4F58D96-28CF-4CD4-906D-36549E442BE3}" destId="{B59CA578-2C8D-4FEB-83A9-70181F9DB9C4}" srcOrd="1" destOrd="0" presId="urn:microsoft.com/office/officeart/2005/8/layout/pList1"/>
    <dgm:cxn modelId="{45E7CD3A-FA13-44DE-874B-CCB3C39FC56F}" type="presParOf" srcId="{E4F58D96-28CF-4CD4-906D-36549E442BE3}" destId="{E87D6A92-4730-4E46-BB4F-CD1475FE83E9}" srcOrd="2" destOrd="0" presId="urn:microsoft.com/office/officeart/2005/8/layout/pList1"/>
    <dgm:cxn modelId="{CF746BBD-1C81-43FA-B199-13CCDA69A9AD}" type="presParOf" srcId="{E87D6A92-4730-4E46-BB4F-CD1475FE83E9}" destId="{FB96B022-F411-4526-9E17-42F335B5071A}" srcOrd="0" destOrd="0" presId="urn:microsoft.com/office/officeart/2005/8/layout/pList1"/>
    <dgm:cxn modelId="{88BE13EB-0859-45D7-B434-67600DA9A184}" type="presParOf" srcId="{E87D6A92-4730-4E46-BB4F-CD1475FE83E9}" destId="{902E8EDF-EC6C-4B97-B58D-8B131BE10FCA}" srcOrd="1" destOrd="0" presId="urn:microsoft.com/office/officeart/2005/8/layout/pList1"/>
    <dgm:cxn modelId="{4CF509E7-AE8F-4FC2-A622-557C6B5EC278}" type="presParOf" srcId="{E4F58D96-28CF-4CD4-906D-36549E442BE3}" destId="{60ACCDB7-6B7A-4941-A916-392B7D84951B}" srcOrd="3" destOrd="0" presId="urn:microsoft.com/office/officeart/2005/8/layout/pList1"/>
    <dgm:cxn modelId="{362CC3F8-B6FA-48EC-A774-A8AA26692AB8}" type="presParOf" srcId="{E4F58D96-28CF-4CD4-906D-36549E442BE3}" destId="{C27CCD09-5C91-4DCA-97FE-179A9615D982}" srcOrd="4" destOrd="0" presId="urn:microsoft.com/office/officeart/2005/8/layout/pList1"/>
    <dgm:cxn modelId="{0E5267D0-3CA8-40A1-84CD-4C17B804E843}" type="presParOf" srcId="{C27CCD09-5C91-4DCA-97FE-179A9615D982}" destId="{0A30A0C2-4404-4A94-A636-E60956982AD7}" srcOrd="0" destOrd="0" presId="urn:microsoft.com/office/officeart/2005/8/layout/pList1"/>
    <dgm:cxn modelId="{CF79F84A-5E36-412D-AF01-2920C0637124}" type="presParOf" srcId="{C27CCD09-5C91-4DCA-97FE-179A9615D982}" destId="{979ED89D-1E34-4EB0-80B9-34BDE7CA6A90}" srcOrd="1" destOrd="0" presId="urn:microsoft.com/office/officeart/2005/8/layout/pList1"/>
    <dgm:cxn modelId="{6CDCD234-04C5-420E-8495-3DAFFD0224C9}" type="presParOf" srcId="{E4F58D96-28CF-4CD4-906D-36549E442BE3}" destId="{EDDC486E-A0DD-4AFB-A3EF-DFEC98161D6A}" srcOrd="5" destOrd="0" presId="urn:microsoft.com/office/officeart/2005/8/layout/pList1"/>
    <dgm:cxn modelId="{A42C345F-2D62-41DA-B21B-1465A0348176}" type="presParOf" srcId="{E4F58D96-28CF-4CD4-906D-36549E442BE3}" destId="{E528E1A4-439B-4DA0-88BE-B26C45A2CABB}" srcOrd="6" destOrd="0" presId="urn:microsoft.com/office/officeart/2005/8/layout/pList1"/>
    <dgm:cxn modelId="{00A82138-576E-4F92-B7FE-89E1F8090F7B}" type="presParOf" srcId="{E528E1A4-439B-4DA0-88BE-B26C45A2CABB}" destId="{7EE944D7-58EB-497F-B144-265069FADB27}" srcOrd="0" destOrd="0" presId="urn:microsoft.com/office/officeart/2005/8/layout/pList1"/>
    <dgm:cxn modelId="{5FD2824F-4995-431C-9E51-D48C646700AE}" type="presParOf" srcId="{E528E1A4-439B-4DA0-88BE-B26C45A2CABB}" destId="{A027C9A9-55A4-420B-99A1-3235BCF910EC}" srcOrd="1" destOrd="0" presId="urn:microsoft.com/office/officeart/2005/8/layout/pList1"/>
    <dgm:cxn modelId="{0E838E08-172A-41ED-BC4A-CAFA4E7513DF}" type="presParOf" srcId="{E4F58D96-28CF-4CD4-906D-36549E442BE3}" destId="{90D555B4-FD7C-4A7B-B236-81644CF4486F}" srcOrd="7" destOrd="0" presId="urn:microsoft.com/office/officeart/2005/8/layout/pList1"/>
    <dgm:cxn modelId="{DB29C6FA-90A7-4525-9CF7-50E673372A64}" type="presParOf" srcId="{E4F58D96-28CF-4CD4-906D-36549E442BE3}" destId="{547B6188-BBDA-403D-8210-2744E1A1D436}" srcOrd="8" destOrd="0" presId="urn:microsoft.com/office/officeart/2005/8/layout/pList1"/>
    <dgm:cxn modelId="{FE0FA5B1-09AC-40B4-BC48-FF26EDC139EE}" type="presParOf" srcId="{547B6188-BBDA-403D-8210-2744E1A1D436}" destId="{C522646C-29BD-46A4-BFAA-D553ED2DEDA1}" srcOrd="0" destOrd="0" presId="urn:microsoft.com/office/officeart/2005/8/layout/pList1"/>
    <dgm:cxn modelId="{DE44D35B-8B12-4086-B8E0-8B514C7F6D5C}" type="presParOf" srcId="{547B6188-BBDA-403D-8210-2744E1A1D436}" destId="{EC3ACBDF-829C-456F-915B-1C42E6983611}" srcOrd="1" destOrd="0" presId="urn:microsoft.com/office/officeart/2005/8/layout/pList1"/>
    <dgm:cxn modelId="{5311533C-537C-4A5E-B5FE-B6EFC6B8039D}" type="presParOf" srcId="{E4F58D96-28CF-4CD4-906D-36549E442BE3}" destId="{847F39DE-B66C-4817-A7EE-AD94999B9245}" srcOrd="9" destOrd="0" presId="urn:microsoft.com/office/officeart/2005/8/layout/pList1"/>
    <dgm:cxn modelId="{381CDF4F-2D56-4A01-9644-F3A234A4E551}" type="presParOf" srcId="{E4F58D96-28CF-4CD4-906D-36549E442BE3}" destId="{18E4C5AE-68B3-4A7A-BEEB-35E4AB6E6526}" srcOrd="10" destOrd="0" presId="urn:microsoft.com/office/officeart/2005/8/layout/pList1"/>
    <dgm:cxn modelId="{8ACBD3D5-F0A3-46BD-AD4A-B2B929D1FE2A}" type="presParOf" srcId="{18E4C5AE-68B3-4A7A-BEEB-35E4AB6E6526}" destId="{6675FD1F-1743-475E-9A33-5E69FF7B3766}" srcOrd="0" destOrd="0" presId="urn:microsoft.com/office/officeart/2005/8/layout/pList1"/>
    <dgm:cxn modelId="{97874069-0B3D-4D02-9883-78B66820D277}" type="presParOf" srcId="{18E4C5AE-68B3-4A7A-BEEB-35E4AB6E6526}" destId="{B3EEE3F3-7014-4D39-8F9A-AC6B720A92AC}" srcOrd="1" destOrd="0" presId="urn:microsoft.com/office/officeart/2005/8/layout/pList1"/>
    <dgm:cxn modelId="{94CA342F-D3D4-4C12-ABC7-AEAA3C7893FC}" type="presParOf" srcId="{E4F58D96-28CF-4CD4-906D-36549E442BE3}" destId="{07376F87-5C03-476F-8333-C2506E28B7BC}" srcOrd="11" destOrd="0" presId="urn:microsoft.com/office/officeart/2005/8/layout/pList1"/>
    <dgm:cxn modelId="{9CF3DF1F-CC3F-4621-97C5-28032DDDEF83}" type="presParOf" srcId="{E4F58D96-28CF-4CD4-906D-36549E442BE3}" destId="{95F99E41-2B44-4969-9F51-C8BA21782BDA}" srcOrd="12" destOrd="0" presId="urn:microsoft.com/office/officeart/2005/8/layout/pList1"/>
    <dgm:cxn modelId="{E5F002EF-7928-44EC-A842-E4A4DF79C5D5}" type="presParOf" srcId="{95F99E41-2B44-4969-9F51-C8BA21782BDA}" destId="{094206EC-60BB-4F4F-ADF1-88D5035C6F08}" srcOrd="0" destOrd="0" presId="urn:microsoft.com/office/officeart/2005/8/layout/pList1"/>
    <dgm:cxn modelId="{CCEDF268-92C3-43DE-A4D3-09B34D22C99C}" type="presParOf" srcId="{95F99E41-2B44-4969-9F51-C8BA21782BDA}" destId="{E9E38E59-3992-4CFC-8AB2-344AF8574327}" srcOrd="1" destOrd="0" presId="urn:microsoft.com/office/officeart/2005/8/layout/pList1"/>
    <dgm:cxn modelId="{5A5ACEA4-6D14-4AAF-8645-B1186CB3B46E}" type="presParOf" srcId="{E4F58D96-28CF-4CD4-906D-36549E442BE3}" destId="{6E061B9A-C29D-4473-A0B5-7C539990530C}" srcOrd="13" destOrd="0" presId="urn:microsoft.com/office/officeart/2005/8/layout/pList1"/>
    <dgm:cxn modelId="{69678EF3-2E28-4488-A253-EA663A1ACD04}" type="presParOf" srcId="{E4F58D96-28CF-4CD4-906D-36549E442BE3}" destId="{79192EDC-3B57-42C0-8831-3AD6E83F94F6}" srcOrd="14" destOrd="0" presId="urn:microsoft.com/office/officeart/2005/8/layout/pList1"/>
    <dgm:cxn modelId="{7D5B5589-14F5-4B71-BB61-B52E8EBF78F3}" type="presParOf" srcId="{79192EDC-3B57-42C0-8831-3AD6E83F94F6}" destId="{85DA411E-D880-4F52-879E-3DFEAA6F5931}" srcOrd="0" destOrd="0" presId="urn:microsoft.com/office/officeart/2005/8/layout/pList1"/>
    <dgm:cxn modelId="{B2AC5372-F612-44EA-B0F3-281BDAD162D3}" type="presParOf" srcId="{79192EDC-3B57-42C0-8831-3AD6E83F94F6}" destId="{A78A20D5-A419-4879-B110-29BE36480A0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628C27-E6BB-4A19-AEFF-E8F18613536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5A862E-8262-46E9-B485-221DAF77E75D}">
      <dgm:prSet phldrT="[Текст]" custT="1"/>
      <dgm:spPr/>
      <dgm:t>
        <a:bodyPr/>
        <a:lstStyle/>
        <a:p>
          <a:r>
            <a:rPr lang="ru-RU" sz="2000" dirty="0"/>
            <a:t>Домостроение</a:t>
          </a:r>
        </a:p>
      </dgm:t>
    </dgm:pt>
    <dgm:pt modelId="{9C7E75C2-C5BB-44DE-89BD-A46E8ABEAD17}" type="parTrans" cxnId="{3B75E542-0B55-4183-AF50-6A4443EF8AA8}">
      <dgm:prSet/>
      <dgm:spPr/>
      <dgm:t>
        <a:bodyPr/>
        <a:lstStyle/>
        <a:p>
          <a:endParaRPr lang="ru-RU"/>
        </a:p>
      </dgm:t>
    </dgm:pt>
    <dgm:pt modelId="{A6BD0E93-6BA9-4AC0-BF7D-CB22956AE979}" type="sibTrans" cxnId="{3B75E542-0B55-4183-AF50-6A4443EF8AA8}">
      <dgm:prSet/>
      <dgm:spPr/>
      <dgm:t>
        <a:bodyPr/>
        <a:lstStyle/>
        <a:p>
          <a:endParaRPr lang="ru-RU"/>
        </a:p>
      </dgm:t>
    </dgm:pt>
    <dgm:pt modelId="{E12852B4-3B56-44EB-98BA-A2B61C8343C5}">
      <dgm:prSet phldrT="[Текст]" custT="1"/>
      <dgm:spPr/>
      <dgm:t>
        <a:bodyPr/>
        <a:lstStyle/>
        <a:p>
          <a:r>
            <a:rPr lang="ru-RU" sz="2000" dirty="0"/>
            <a:t>Производство красного кирпича</a:t>
          </a:r>
        </a:p>
      </dgm:t>
    </dgm:pt>
    <dgm:pt modelId="{2EB4E135-5FB7-4F23-9E43-309D5359C7A1}" type="parTrans" cxnId="{4DB75DF6-000D-486F-B262-51718E02F169}">
      <dgm:prSet/>
      <dgm:spPr/>
      <dgm:t>
        <a:bodyPr/>
        <a:lstStyle/>
        <a:p>
          <a:endParaRPr lang="ru-RU"/>
        </a:p>
      </dgm:t>
    </dgm:pt>
    <dgm:pt modelId="{19B493D0-7B59-4693-8BF9-ECC1D51AE494}" type="sibTrans" cxnId="{4DB75DF6-000D-486F-B262-51718E02F169}">
      <dgm:prSet/>
      <dgm:spPr/>
      <dgm:t>
        <a:bodyPr/>
        <a:lstStyle/>
        <a:p>
          <a:endParaRPr lang="ru-RU"/>
        </a:p>
      </dgm:t>
    </dgm:pt>
    <dgm:pt modelId="{524512FD-3E47-47DA-BADD-D3379CF8CD7C}">
      <dgm:prSet phldrT="[Текст]" custT="1"/>
      <dgm:spPr/>
      <dgm:t>
        <a:bodyPr/>
        <a:lstStyle/>
        <a:p>
          <a:r>
            <a:rPr lang="ru-RU" sz="2000" dirty="0"/>
            <a:t>Карьер</a:t>
          </a:r>
        </a:p>
      </dgm:t>
    </dgm:pt>
    <dgm:pt modelId="{634BA6A7-6E91-4D7D-83AB-E2C1534C658F}" type="parTrans" cxnId="{F1630AD7-D8A8-43A1-B6E1-3046CD165D94}">
      <dgm:prSet/>
      <dgm:spPr/>
      <dgm:t>
        <a:bodyPr/>
        <a:lstStyle/>
        <a:p>
          <a:endParaRPr lang="ru-RU"/>
        </a:p>
      </dgm:t>
    </dgm:pt>
    <dgm:pt modelId="{3DD4952A-A597-49CA-970C-6B3321216CE9}" type="sibTrans" cxnId="{F1630AD7-D8A8-43A1-B6E1-3046CD165D94}">
      <dgm:prSet/>
      <dgm:spPr/>
      <dgm:t>
        <a:bodyPr/>
        <a:lstStyle/>
        <a:p>
          <a:endParaRPr lang="ru-RU"/>
        </a:p>
      </dgm:t>
    </dgm:pt>
    <dgm:pt modelId="{ACBEB159-5F6B-46F5-9D49-CEDBD279E2DC}">
      <dgm:prSet phldrT="[Текст]"/>
      <dgm:spPr/>
      <dgm:t>
        <a:bodyPr/>
        <a:lstStyle/>
        <a:p>
          <a:endParaRPr lang="ru-RU" dirty="0"/>
        </a:p>
      </dgm:t>
    </dgm:pt>
    <dgm:pt modelId="{D94C4A06-165D-4FAB-9D02-145E45843AB7}" type="parTrans" cxnId="{AAE91C59-70E7-40F1-803B-F2265AA8F1C3}">
      <dgm:prSet/>
      <dgm:spPr/>
      <dgm:t>
        <a:bodyPr/>
        <a:lstStyle/>
        <a:p>
          <a:endParaRPr lang="ru-RU"/>
        </a:p>
      </dgm:t>
    </dgm:pt>
    <dgm:pt modelId="{E9BACED1-39B2-4183-8DA4-BD5B0827CA65}" type="sibTrans" cxnId="{AAE91C59-70E7-40F1-803B-F2265AA8F1C3}">
      <dgm:prSet/>
      <dgm:spPr/>
      <dgm:t>
        <a:bodyPr/>
        <a:lstStyle/>
        <a:p>
          <a:endParaRPr lang="ru-RU"/>
        </a:p>
      </dgm:t>
    </dgm:pt>
    <dgm:pt modelId="{E4F58D96-28CF-4CD4-906D-36549E442BE3}" type="pres">
      <dgm:prSet presAssocID="{F8628C27-E6BB-4A19-AEFF-E8F186135369}" presName="Name0" presStyleCnt="0">
        <dgm:presLayoutVars>
          <dgm:dir/>
          <dgm:resizeHandles val="exact"/>
        </dgm:presLayoutVars>
      </dgm:prSet>
      <dgm:spPr/>
    </dgm:pt>
    <dgm:pt modelId="{B1B0139A-EBCB-486D-881C-81FE9036DE21}" type="pres">
      <dgm:prSet presAssocID="{ACBEB159-5F6B-46F5-9D49-CEDBD279E2DC}" presName="compNode" presStyleCnt="0"/>
      <dgm:spPr/>
    </dgm:pt>
    <dgm:pt modelId="{C33B6A49-8088-4C78-861E-E31E35F7124B}" type="pres">
      <dgm:prSet presAssocID="{ACBEB159-5F6B-46F5-9D49-CEDBD279E2DC}" presName="pictRect" presStyleLbl="node1" presStyleIdx="0" presStyleCnt="4" custLinFactNeighborX="1002" custLinFactNeighborY="5820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EC0590A-183F-43B9-AD3E-D1C08CA3DF53}" type="pres">
      <dgm:prSet presAssocID="{ACBEB159-5F6B-46F5-9D49-CEDBD279E2DC}" presName="textRect" presStyleLbl="revTx" presStyleIdx="0" presStyleCnt="4">
        <dgm:presLayoutVars>
          <dgm:bulletEnabled val="1"/>
        </dgm:presLayoutVars>
      </dgm:prSet>
      <dgm:spPr/>
    </dgm:pt>
    <dgm:pt modelId="{CC886D6A-5A0E-4154-A699-E4C46208A725}" type="pres">
      <dgm:prSet presAssocID="{E9BACED1-39B2-4183-8DA4-BD5B0827CA65}" presName="sibTrans" presStyleLbl="sibTrans2D1" presStyleIdx="0" presStyleCnt="0"/>
      <dgm:spPr/>
    </dgm:pt>
    <dgm:pt modelId="{E87D6A92-4730-4E46-BB4F-CD1475FE83E9}" type="pres">
      <dgm:prSet presAssocID="{5F5A862E-8262-46E9-B485-221DAF77E75D}" presName="compNode" presStyleCnt="0"/>
      <dgm:spPr/>
    </dgm:pt>
    <dgm:pt modelId="{FB96B022-F411-4526-9E17-42F335B5071A}" type="pres">
      <dgm:prSet presAssocID="{5F5A862E-8262-46E9-B485-221DAF77E75D}" presName="pictRect" presStyleLbl="nod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2E8EDF-EC6C-4B97-B58D-8B131BE10FCA}" type="pres">
      <dgm:prSet presAssocID="{5F5A862E-8262-46E9-B485-221DAF77E75D}" presName="textRect" presStyleLbl="revTx" presStyleIdx="1" presStyleCnt="4" custScaleY="47180" custLinFactNeighborX="-55670" custLinFactNeighborY="-13904">
        <dgm:presLayoutVars>
          <dgm:bulletEnabled val="1"/>
        </dgm:presLayoutVars>
      </dgm:prSet>
      <dgm:spPr/>
    </dgm:pt>
    <dgm:pt modelId="{E6C6D362-E66D-48C7-BFF5-2063322B8113}" type="pres">
      <dgm:prSet presAssocID="{A6BD0E93-6BA9-4AC0-BF7D-CB22956AE979}" presName="sibTrans" presStyleLbl="sibTrans2D1" presStyleIdx="0" presStyleCnt="0"/>
      <dgm:spPr/>
    </dgm:pt>
    <dgm:pt modelId="{67D224F6-77FB-456E-80D4-294E4EA8E2EF}" type="pres">
      <dgm:prSet presAssocID="{E12852B4-3B56-44EB-98BA-A2B61C8343C5}" presName="compNode" presStyleCnt="0"/>
      <dgm:spPr/>
    </dgm:pt>
    <dgm:pt modelId="{DF8A147F-362C-4330-BDE9-9312ADD05DE0}" type="pres">
      <dgm:prSet presAssocID="{E12852B4-3B56-44EB-98BA-A2B61C8343C5}" presName="pictRect" presStyleLbl="nod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49E1A95-F75B-4518-8A8C-4A9AF18967DC}" type="pres">
      <dgm:prSet presAssocID="{E12852B4-3B56-44EB-98BA-A2B61C8343C5}" presName="textRect" presStyleLbl="revTx" presStyleIdx="2" presStyleCnt="4">
        <dgm:presLayoutVars>
          <dgm:bulletEnabled val="1"/>
        </dgm:presLayoutVars>
      </dgm:prSet>
      <dgm:spPr/>
    </dgm:pt>
    <dgm:pt modelId="{D76AB356-4710-4AB8-AE69-F39D7B8F9C69}" type="pres">
      <dgm:prSet presAssocID="{19B493D0-7B59-4693-8BF9-ECC1D51AE494}" presName="sibTrans" presStyleLbl="sibTrans2D1" presStyleIdx="0" presStyleCnt="0"/>
      <dgm:spPr/>
    </dgm:pt>
    <dgm:pt modelId="{44B4BDDA-4732-4461-BD42-7FA2D4B934AB}" type="pres">
      <dgm:prSet presAssocID="{524512FD-3E47-47DA-BADD-D3379CF8CD7C}" presName="compNode" presStyleCnt="0"/>
      <dgm:spPr/>
    </dgm:pt>
    <dgm:pt modelId="{A1AEBF3B-C214-4F61-BF73-86BAD4C151FC}" type="pres">
      <dgm:prSet presAssocID="{524512FD-3E47-47DA-BADD-D3379CF8CD7C}" presName="pictRect" presStyleLbl="nod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46D69CE-D4DF-4B8D-A3FE-AC75F2EF240D}" type="pres">
      <dgm:prSet presAssocID="{524512FD-3E47-47DA-BADD-D3379CF8CD7C}" presName="textRect" presStyleLbl="revTx" presStyleIdx="3" presStyleCnt="4" custLinFactNeighborX="-1226" custLinFactNeighborY="940">
        <dgm:presLayoutVars>
          <dgm:bulletEnabled val="1"/>
        </dgm:presLayoutVars>
      </dgm:prSet>
      <dgm:spPr/>
    </dgm:pt>
  </dgm:ptLst>
  <dgm:cxnLst>
    <dgm:cxn modelId="{A8DC4E03-22E9-493E-AD9D-0D61B47FEAC1}" type="presOf" srcId="{524512FD-3E47-47DA-BADD-D3379CF8CD7C}" destId="{246D69CE-D4DF-4B8D-A3FE-AC75F2EF240D}" srcOrd="0" destOrd="0" presId="urn:microsoft.com/office/officeart/2005/8/layout/pList1"/>
    <dgm:cxn modelId="{C6F6DC0C-3F72-4BDE-BE3D-E27D14142ADC}" type="presOf" srcId="{A6BD0E93-6BA9-4AC0-BF7D-CB22956AE979}" destId="{E6C6D362-E66D-48C7-BFF5-2063322B8113}" srcOrd="0" destOrd="0" presId="urn:microsoft.com/office/officeart/2005/8/layout/pList1"/>
    <dgm:cxn modelId="{CAF41529-45F1-4C93-8799-0CBE47364155}" type="presOf" srcId="{19B493D0-7B59-4693-8BF9-ECC1D51AE494}" destId="{D76AB356-4710-4AB8-AE69-F39D7B8F9C69}" srcOrd="0" destOrd="0" presId="urn:microsoft.com/office/officeart/2005/8/layout/pList1"/>
    <dgm:cxn modelId="{3B75E542-0B55-4183-AF50-6A4443EF8AA8}" srcId="{F8628C27-E6BB-4A19-AEFF-E8F186135369}" destId="{5F5A862E-8262-46E9-B485-221DAF77E75D}" srcOrd="1" destOrd="0" parTransId="{9C7E75C2-C5BB-44DE-89BD-A46E8ABEAD17}" sibTransId="{A6BD0E93-6BA9-4AC0-BF7D-CB22956AE979}"/>
    <dgm:cxn modelId="{C24E4770-265A-4956-A029-B5A62760B125}" type="presOf" srcId="{ACBEB159-5F6B-46F5-9D49-CEDBD279E2DC}" destId="{5EC0590A-183F-43B9-AD3E-D1C08CA3DF53}" srcOrd="0" destOrd="0" presId="urn:microsoft.com/office/officeart/2005/8/layout/pList1"/>
    <dgm:cxn modelId="{AAE91C59-70E7-40F1-803B-F2265AA8F1C3}" srcId="{F8628C27-E6BB-4A19-AEFF-E8F186135369}" destId="{ACBEB159-5F6B-46F5-9D49-CEDBD279E2DC}" srcOrd="0" destOrd="0" parTransId="{D94C4A06-165D-4FAB-9D02-145E45843AB7}" sibTransId="{E9BACED1-39B2-4183-8DA4-BD5B0827CA65}"/>
    <dgm:cxn modelId="{9FCABA5A-6240-4EAF-8733-B4514D8E6F54}" type="presOf" srcId="{F8628C27-E6BB-4A19-AEFF-E8F186135369}" destId="{E4F58D96-28CF-4CD4-906D-36549E442BE3}" srcOrd="0" destOrd="0" presId="urn:microsoft.com/office/officeart/2005/8/layout/pList1"/>
    <dgm:cxn modelId="{4BB54F7C-B716-48A5-A409-8209719C2EBA}" type="presOf" srcId="{5F5A862E-8262-46E9-B485-221DAF77E75D}" destId="{902E8EDF-EC6C-4B97-B58D-8B131BE10FCA}" srcOrd="0" destOrd="0" presId="urn:microsoft.com/office/officeart/2005/8/layout/pList1"/>
    <dgm:cxn modelId="{DFA8EF9C-65B3-48CF-857E-92828D3D34AE}" type="presOf" srcId="{E12852B4-3B56-44EB-98BA-A2B61C8343C5}" destId="{049E1A95-F75B-4518-8A8C-4A9AF18967DC}" srcOrd="0" destOrd="0" presId="urn:microsoft.com/office/officeart/2005/8/layout/pList1"/>
    <dgm:cxn modelId="{84C8ACCC-865D-4A7B-99EF-12E972DEB056}" type="presOf" srcId="{E9BACED1-39B2-4183-8DA4-BD5B0827CA65}" destId="{CC886D6A-5A0E-4154-A699-E4C46208A725}" srcOrd="0" destOrd="0" presId="urn:microsoft.com/office/officeart/2005/8/layout/pList1"/>
    <dgm:cxn modelId="{F1630AD7-D8A8-43A1-B6E1-3046CD165D94}" srcId="{F8628C27-E6BB-4A19-AEFF-E8F186135369}" destId="{524512FD-3E47-47DA-BADD-D3379CF8CD7C}" srcOrd="3" destOrd="0" parTransId="{634BA6A7-6E91-4D7D-83AB-E2C1534C658F}" sibTransId="{3DD4952A-A597-49CA-970C-6B3321216CE9}"/>
    <dgm:cxn modelId="{4DB75DF6-000D-486F-B262-51718E02F169}" srcId="{F8628C27-E6BB-4A19-AEFF-E8F186135369}" destId="{E12852B4-3B56-44EB-98BA-A2B61C8343C5}" srcOrd="2" destOrd="0" parTransId="{2EB4E135-5FB7-4F23-9E43-309D5359C7A1}" sibTransId="{19B493D0-7B59-4693-8BF9-ECC1D51AE494}"/>
    <dgm:cxn modelId="{ACF11D7B-24EB-4C4C-97C2-7E03FB6DDD8D}" type="presParOf" srcId="{E4F58D96-28CF-4CD4-906D-36549E442BE3}" destId="{B1B0139A-EBCB-486D-881C-81FE9036DE21}" srcOrd="0" destOrd="0" presId="urn:microsoft.com/office/officeart/2005/8/layout/pList1"/>
    <dgm:cxn modelId="{D9E6DDA5-AD1D-4416-A133-E5502F149304}" type="presParOf" srcId="{B1B0139A-EBCB-486D-881C-81FE9036DE21}" destId="{C33B6A49-8088-4C78-861E-E31E35F7124B}" srcOrd="0" destOrd="0" presId="urn:microsoft.com/office/officeart/2005/8/layout/pList1"/>
    <dgm:cxn modelId="{730F7E08-9186-4B7C-8A3E-B77552650F12}" type="presParOf" srcId="{B1B0139A-EBCB-486D-881C-81FE9036DE21}" destId="{5EC0590A-183F-43B9-AD3E-D1C08CA3DF53}" srcOrd="1" destOrd="0" presId="urn:microsoft.com/office/officeart/2005/8/layout/pList1"/>
    <dgm:cxn modelId="{2C380590-A1C1-4FA8-AB78-64135980015C}" type="presParOf" srcId="{E4F58D96-28CF-4CD4-906D-36549E442BE3}" destId="{CC886D6A-5A0E-4154-A699-E4C46208A725}" srcOrd="1" destOrd="0" presId="urn:microsoft.com/office/officeart/2005/8/layout/pList1"/>
    <dgm:cxn modelId="{B8359C82-4E3A-45C8-B934-45D11E86ACD7}" type="presParOf" srcId="{E4F58D96-28CF-4CD4-906D-36549E442BE3}" destId="{E87D6A92-4730-4E46-BB4F-CD1475FE83E9}" srcOrd="2" destOrd="0" presId="urn:microsoft.com/office/officeart/2005/8/layout/pList1"/>
    <dgm:cxn modelId="{4C285C4D-5DFB-4860-8C88-9BB8EA3E8198}" type="presParOf" srcId="{E87D6A92-4730-4E46-BB4F-CD1475FE83E9}" destId="{FB96B022-F411-4526-9E17-42F335B5071A}" srcOrd="0" destOrd="0" presId="urn:microsoft.com/office/officeart/2005/8/layout/pList1"/>
    <dgm:cxn modelId="{5FB998AE-18BA-45F3-9C46-71ECE119FE2C}" type="presParOf" srcId="{E87D6A92-4730-4E46-BB4F-CD1475FE83E9}" destId="{902E8EDF-EC6C-4B97-B58D-8B131BE10FCA}" srcOrd="1" destOrd="0" presId="urn:microsoft.com/office/officeart/2005/8/layout/pList1"/>
    <dgm:cxn modelId="{35858DCD-8C45-4DCC-BABA-3D144D291B1B}" type="presParOf" srcId="{E4F58D96-28CF-4CD4-906D-36549E442BE3}" destId="{E6C6D362-E66D-48C7-BFF5-2063322B8113}" srcOrd="3" destOrd="0" presId="urn:microsoft.com/office/officeart/2005/8/layout/pList1"/>
    <dgm:cxn modelId="{F8D43BBB-9DAC-4294-9627-C3F26EF8F5E3}" type="presParOf" srcId="{E4F58D96-28CF-4CD4-906D-36549E442BE3}" destId="{67D224F6-77FB-456E-80D4-294E4EA8E2EF}" srcOrd="4" destOrd="0" presId="urn:microsoft.com/office/officeart/2005/8/layout/pList1"/>
    <dgm:cxn modelId="{94CF5765-05D8-46B8-9441-2B0705202354}" type="presParOf" srcId="{67D224F6-77FB-456E-80D4-294E4EA8E2EF}" destId="{DF8A147F-362C-4330-BDE9-9312ADD05DE0}" srcOrd="0" destOrd="0" presId="urn:microsoft.com/office/officeart/2005/8/layout/pList1"/>
    <dgm:cxn modelId="{9AA16549-E75B-426D-BC72-F77EDFE4EC09}" type="presParOf" srcId="{67D224F6-77FB-456E-80D4-294E4EA8E2EF}" destId="{049E1A95-F75B-4518-8A8C-4A9AF18967DC}" srcOrd="1" destOrd="0" presId="urn:microsoft.com/office/officeart/2005/8/layout/pList1"/>
    <dgm:cxn modelId="{D65E3C08-16E4-4D0F-BA50-2DAE452C4B44}" type="presParOf" srcId="{E4F58D96-28CF-4CD4-906D-36549E442BE3}" destId="{D76AB356-4710-4AB8-AE69-F39D7B8F9C69}" srcOrd="5" destOrd="0" presId="urn:microsoft.com/office/officeart/2005/8/layout/pList1"/>
    <dgm:cxn modelId="{33E7A67F-0DF2-4922-8031-6B2F92C3C429}" type="presParOf" srcId="{E4F58D96-28CF-4CD4-906D-36549E442BE3}" destId="{44B4BDDA-4732-4461-BD42-7FA2D4B934AB}" srcOrd="6" destOrd="0" presId="urn:microsoft.com/office/officeart/2005/8/layout/pList1"/>
    <dgm:cxn modelId="{A1BD88C4-D638-4A0F-9DBA-C1D13F1E561B}" type="presParOf" srcId="{44B4BDDA-4732-4461-BD42-7FA2D4B934AB}" destId="{A1AEBF3B-C214-4F61-BF73-86BAD4C151FC}" srcOrd="0" destOrd="0" presId="urn:microsoft.com/office/officeart/2005/8/layout/pList1"/>
    <dgm:cxn modelId="{6EB344F9-49E4-47C8-B10D-12504F08AC38}" type="presParOf" srcId="{44B4BDDA-4732-4461-BD42-7FA2D4B934AB}" destId="{246D69CE-D4DF-4B8D-A3FE-AC75F2EF240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586F70-7529-4145-A11B-E96969A17F07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</dgm:pt>
    <dgm:pt modelId="{C1440BA6-08F4-4484-B1A6-7E0A6B78F2CF}">
      <dgm:prSet phldrT="[Текст]" custT="1"/>
      <dgm:spPr/>
      <dgm:t>
        <a:bodyPr/>
        <a:lstStyle/>
        <a:p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Обращение в администрацию района</a:t>
          </a:r>
        </a:p>
      </dgm:t>
    </dgm:pt>
    <dgm:pt modelId="{5F3D564E-A0AB-4195-B6BE-917B8BDFE293}" type="parTrans" cxnId="{9D9D2C23-7B42-4FCA-9372-A187931D09BB}">
      <dgm:prSet/>
      <dgm:spPr/>
      <dgm:t>
        <a:bodyPr/>
        <a:lstStyle/>
        <a:p>
          <a:endParaRPr lang="ru-RU"/>
        </a:p>
      </dgm:t>
    </dgm:pt>
    <dgm:pt modelId="{1C2D5421-AA4C-4B64-842B-196D73CF5D41}" type="sibTrans" cxnId="{9D9D2C23-7B42-4FCA-9372-A187931D09BB}">
      <dgm:prSet/>
      <dgm:spPr/>
      <dgm:t>
        <a:bodyPr/>
        <a:lstStyle/>
        <a:p>
          <a:endParaRPr lang="ru-RU"/>
        </a:p>
      </dgm:t>
    </dgm:pt>
    <dgm:pt modelId="{3461CE6D-C267-4DB7-B8FC-846B2FA9959A}">
      <dgm:prSet phldrT="[Текст]" custT="1"/>
      <dgm:spPr/>
      <dgm:t>
        <a:bodyPr/>
        <a:lstStyle/>
        <a:p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Консультирование, анализ проекта</a:t>
          </a:r>
        </a:p>
      </dgm:t>
    </dgm:pt>
    <dgm:pt modelId="{BA57445C-F5DE-40B8-9FD7-721B60927FD4}" type="parTrans" cxnId="{339323C9-D41C-4B3D-B871-6007412CBCB0}">
      <dgm:prSet/>
      <dgm:spPr/>
      <dgm:t>
        <a:bodyPr/>
        <a:lstStyle/>
        <a:p>
          <a:endParaRPr lang="ru-RU"/>
        </a:p>
      </dgm:t>
    </dgm:pt>
    <dgm:pt modelId="{F64F640C-EB4D-4356-A2AC-B875ED77F821}" type="sibTrans" cxnId="{339323C9-D41C-4B3D-B871-6007412CBCB0}">
      <dgm:prSet/>
      <dgm:spPr/>
      <dgm:t>
        <a:bodyPr/>
        <a:lstStyle/>
        <a:p>
          <a:endParaRPr lang="ru-RU"/>
        </a:p>
      </dgm:t>
    </dgm:pt>
    <dgm:pt modelId="{7AC5005A-2F4D-4D2B-B388-0B6AAA0FB57B}">
      <dgm:prSet phldrT="[Текст]" custT="1"/>
      <dgm:spPr/>
      <dgm:t>
        <a:bodyPr/>
        <a:lstStyle/>
        <a:p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Подбор подходящих мер поддержки</a:t>
          </a:r>
        </a:p>
      </dgm:t>
    </dgm:pt>
    <dgm:pt modelId="{6BF505C2-1791-40D9-9D41-5ED3DE44302F}" type="parTrans" cxnId="{BC857D4A-149E-433C-96C6-5EBC2476A11B}">
      <dgm:prSet/>
      <dgm:spPr/>
      <dgm:t>
        <a:bodyPr/>
        <a:lstStyle/>
        <a:p>
          <a:endParaRPr lang="ru-RU"/>
        </a:p>
      </dgm:t>
    </dgm:pt>
    <dgm:pt modelId="{CA71536F-4F2E-4C94-8D0C-3B081E3536C1}" type="sibTrans" cxnId="{BC857D4A-149E-433C-96C6-5EBC2476A11B}">
      <dgm:prSet/>
      <dgm:spPr/>
      <dgm:t>
        <a:bodyPr/>
        <a:lstStyle/>
        <a:p>
          <a:endParaRPr lang="ru-RU"/>
        </a:p>
      </dgm:t>
    </dgm:pt>
    <dgm:pt modelId="{5BAC0F90-FC4B-4915-9F7E-5F8253855707}" type="pres">
      <dgm:prSet presAssocID="{0C586F70-7529-4145-A11B-E96969A17F07}" presName="Name0" presStyleCnt="0">
        <dgm:presLayoutVars>
          <dgm:dir/>
          <dgm:resizeHandles val="exact"/>
        </dgm:presLayoutVars>
      </dgm:prSet>
      <dgm:spPr/>
    </dgm:pt>
    <dgm:pt modelId="{A0E4B68D-A3CD-4D67-9F81-61B5611D92DA}" type="pres">
      <dgm:prSet presAssocID="{0C586F70-7529-4145-A11B-E96969A17F07}" presName="arrow" presStyleLbl="bgShp" presStyleIdx="0" presStyleCnt="1" custLinFactNeighborX="-659" custLinFactNeighborY="56692"/>
      <dgm:spPr/>
    </dgm:pt>
    <dgm:pt modelId="{2DBEBC84-373E-4052-AC26-1096CE171BF4}" type="pres">
      <dgm:prSet presAssocID="{0C586F70-7529-4145-A11B-E96969A17F07}" presName="points" presStyleCnt="0"/>
      <dgm:spPr/>
    </dgm:pt>
    <dgm:pt modelId="{D2339144-34B2-4811-B8F6-7F2890DAF14D}" type="pres">
      <dgm:prSet presAssocID="{C1440BA6-08F4-4484-B1A6-7E0A6B78F2CF}" presName="compositeA" presStyleCnt="0"/>
      <dgm:spPr/>
    </dgm:pt>
    <dgm:pt modelId="{F413A422-5C03-4508-8B3E-D33E882D6143}" type="pres">
      <dgm:prSet presAssocID="{C1440BA6-08F4-4484-B1A6-7E0A6B78F2CF}" presName="textA" presStyleLbl="revTx" presStyleIdx="0" presStyleCnt="3" custScaleX="2000000">
        <dgm:presLayoutVars>
          <dgm:bulletEnabled val="1"/>
        </dgm:presLayoutVars>
      </dgm:prSet>
      <dgm:spPr/>
    </dgm:pt>
    <dgm:pt modelId="{032BEF8E-47BE-4428-8991-5E3343D84535}" type="pres">
      <dgm:prSet presAssocID="{C1440BA6-08F4-4484-B1A6-7E0A6B78F2CF}" presName="circleA" presStyleLbl="node1" presStyleIdx="0" presStyleCnt="3"/>
      <dgm:spPr/>
    </dgm:pt>
    <dgm:pt modelId="{EB337C59-6ADE-43CA-A127-79D610EF390A}" type="pres">
      <dgm:prSet presAssocID="{C1440BA6-08F4-4484-B1A6-7E0A6B78F2CF}" presName="spaceA" presStyleCnt="0"/>
      <dgm:spPr/>
    </dgm:pt>
    <dgm:pt modelId="{F2F2445C-8902-4E34-A354-92C29E28B8EE}" type="pres">
      <dgm:prSet presAssocID="{1C2D5421-AA4C-4B64-842B-196D73CF5D41}" presName="space" presStyleCnt="0"/>
      <dgm:spPr/>
    </dgm:pt>
    <dgm:pt modelId="{A05A0B16-C628-4731-97FF-B9C44687593B}" type="pres">
      <dgm:prSet presAssocID="{3461CE6D-C267-4DB7-B8FC-846B2FA9959A}" presName="compositeB" presStyleCnt="0"/>
      <dgm:spPr/>
    </dgm:pt>
    <dgm:pt modelId="{F9DBBB01-6258-41FF-9CC4-76E6B1B7254B}" type="pres">
      <dgm:prSet presAssocID="{3461CE6D-C267-4DB7-B8FC-846B2FA9959A}" presName="textB" presStyleLbl="revTx" presStyleIdx="1" presStyleCnt="3" custScaleX="2000000" custLinFactY="-74632" custLinFactNeighborX="-12463" custLinFactNeighborY="-100000">
        <dgm:presLayoutVars>
          <dgm:bulletEnabled val="1"/>
        </dgm:presLayoutVars>
      </dgm:prSet>
      <dgm:spPr/>
    </dgm:pt>
    <dgm:pt modelId="{DCA5563C-77A9-4E8F-854E-00A37EA40C7A}" type="pres">
      <dgm:prSet presAssocID="{3461CE6D-C267-4DB7-B8FC-846B2FA9959A}" presName="circleB" presStyleLbl="node1" presStyleIdx="1" presStyleCnt="3"/>
      <dgm:spPr/>
    </dgm:pt>
    <dgm:pt modelId="{1C660489-E35F-463C-BEC9-18A2A0CFA581}" type="pres">
      <dgm:prSet presAssocID="{3461CE6D-C267-4DB7-B8FC-846B2FA9959A}" presName="spaceB" presStyleCnt="0"/>
      <dgm:spPr/>
    </dgm:pt>
    <dgm:pt modelId="{3C075429-CDA6-4C7B-AB2F-0536DDF35354}" type="pres">
      <dgm:prSet presAssocID="{F64F640C-EB4D-4356-A2AC-B875ED77F821}" presName="space" presStyleCnt="0"/>
      <dgm:spPr/>
    </dgm:pt>
    <dgm:pt modelId="{0435AC4B-2077-49BF-AB6F-96486D4BA457}" type="pres">
      <dgm:prSet presAssocID="{7AC5005A-2F4D-4D2B-B388-0B6AAA0FB57B}" presName="compositeA" presStyleCnt="0"/>
      <dgm:spPr/>
    </dgm:pt>
    <dgm:pt modelId="{1947DA86-DFD4-4CBD-BCBB-24945323EC93}" type="pres">
      <dgm:prSet presAssocID="{7AC5005A-2F4D-4D2B-B388-0B6AAA0FB57B}" presName="textA" presStyleLbl="revTx" presStyleIdx="2" presStyleCnt="3" custScaleX="1774494" custLinFactNeighborX="29111" custLinFactNeighborY="-1417">
        <dgm:presLayoutVars>
          <dgm:bulletEnabled val="1"/>
        </dgm:presLayoutVars>
      </dgm:prSet>
      <dgm:spPr/>
    </dgm:pt>
    <dgm:pt modelId="{853B6E41-C2E1-4FC4-A320-FEAB91B1B476}" type="pres">
      <dgm:prSet presAssocID="{7AC5005A-2F4D-4D2B-B388-0B6AAA0FB57B}" presName="circleA" presStyleLbl="node1" presStyleIdx="2" presStyleCnt="3" custLinFactNeighborX="50781" custLinFactNeighborY="5277"/>
      <dgm:spPr/>
    </dgm:pt>
    <dgm:pt modelId="{D8151128-456E-44BF-9F8B-4C6BA2C8C44B}" type="pres">
      <dgm:prSet presAssocID="{7AC5005A-2F4D-4D2B-B388-0B6AAA0FB57B}" presName="spaceA" presStyleCnt="0"/>
      <dgm:spPr/>
    </dgm:pt>
  </dgm:ptLst>
  <dgm:cxnLst>
    <dgm:cxn modelId="{1F182D0B-4A02-4175-9B4B-0FAA624A8EB7}" type="presOf" srcId="{0C586F70-7529-4145-A11B-E96969A17F07}" destId="{5BAC0F90-FC4B-4915-9F7E-5F8253855707}" srcOrd="0" destOrd="0" presId="urn:microsoft.com/office/officeart/2005/8/layout/hProcess11"/>
    <dgm:cxn modelId="{9D9D2C23-7B42-4FCA-9372-A187931D09BB}" srcId="{0C586F70-7529-4145-A11B-E96969A17F07}" destId="{C1440BA6-08F4-4484-B1A6-7E0A6B78F2CF}" srcOrd="0" destOrd="0" parTransId="{5F3D564E-A0AB-4195-B6BE-917B8BDFE293}" sibTransId="{1C2D5421-AA4C-4B64-842B-196D73CF5D41}"/>
    <dgm:cxn modelId="{3694985B-F3A8-49F5-8560-8ADED1CE552C}" type="presOf" srcId="{C1440BA6-08F4-4484-B1A6-7E0A6B78F2CF}" destId="{F413A422-5C03-4508-8B3E-D33E882D6143}" srcOrd="0" destOrd="0" presId="urn:microsoft.com/office/officeart/2005/8/layout/hProcess11"/>
    <dgm:cxn modelId="{BC857D4A-149E-433C-96C6-5EBC2476A11B}" srcId="{0C586F70-7529-4145-A11B-E96969A17F07}" destId="{7AC5005A-2F4D-4D2B-B388-0B6AAA0FB57B}" srcOrd="2" destOrd="0" parTransId="{6BF505C2-1791-40D9-9D41-5ED3DE44302F}" sibTransId="{CA71536F-4F2E-4C94-8D0C-3B081E3536C1}"/>
    <dgm:cxn modelId="{339323C9-D41C-4B3D-B871-6007412CBCB0}" srcId="{0C586F70-7529-4145-A11B-E96969A17F07}" destId="{3461CE6D-C267-4DB7-B8FC-846B2FA9959A}" srcOrd="1" destOrd="0" parTransId="{BA57445C-F5DE-40B8-9FD7-721B60927FD4}" sibTransId="{F64F640C-EB4D-4356-A2AC-B875ED77F821}"/>
    <dgm:cxn modelId="{F41413E1-47CD-4670-AA14-E524170C875B}" type="presOf" srcId="{3461CE6D-C267-4DB7-B8FC-846B2FA9959A}" destId="{F9DBBB01-6258-41FF-9CC4-76E6B1B7254B}" srcOrd="0" destOrd="0" presId="urn:microsoft.com/office/officeart/2005/8/layout/hProcess11"/>
    <dgm:cxn modelId="{900093E8-13AD-4FC5-9E09-F243E4C8824C}" type="presOf" srcId="{7AC5005A-2F4D-4D2B-B388-0B6AAA0FB57B}" destId="{1947DA86-DFD4-4CBD-BCBB-24945323EC93}" srcOrd="0" destOrd="0" presId="urn:microsoft.com/office/officeart/2005/8/layout/hProcess11"/>
    <dgm:cxn modelId="{2CFAC1AA-EAB0-4327-B770-66B6B2518246}" type="presParOf" srcId="{5BAC0F90-FC4B-4915-9F7E-5F8253855707}" destId="{A0E4B68D-A3CD-4D67-9F81-61B5611D92DA}" srcOrd="0" destOrd="0" presId="urn:microsoft.com/office/officeart/2005/8/layout/hProcess11"/>
    <dgm:cxn modelId="{7C9685BB-125E-43C9-867E-39F087A55E91}" type="presParOf" srcId="{5BAC0F90-FC4B-4915-9F7E-5F8253855707}" destId="{2DBEBC84-373E-4052-AC26-1096CE171BF4}" srcOrd="1" destOrd="0" presId="urn:microsoft.com/office/officeart/2005/8/layout/hProcess11"/>
    <dgm:cxn modelId="{4F7D4E17-9311-4FC4-B7DE-D04BB7942808}" type="presParOf" srcId="{2DBEBC84-373E-4052-AC26-1096CE171BF4}" destId="{D2339144-34B2-4811-B8F6-7F2890DAF14D}" srcOrd="0" destOrd="0" presId="urn:microsoft.com/office/officeart/2005/8/layout/hProcess11"/>
    <dgm:cxn modelId="{D0227B16-F974-4B15-8BF4-B87AC01D8D15}" type="presParOf" srcId="{D2339144-34B2-4811-B8F6-7F2890DAF14D}" destId="{F413A422-5C03-4508-8B3E-D33E882D6143}" srcOrd="0" destOrd="0" presId="urn:microsoft.com/office/officeart/2005/8/layout/hProcess11"/>
    <dgm:cxn modelId="{C4A498D2-DF33-4A67-BB6F-6365F085A7B4}" type="presParOf" srcId="{D2339144-34B2-4811-B8F6-7F2890DAF14D}" destId="{032BEF8E-47BE-4428-8991-5E3343D84535}" srcOrd="1" destOrd="0" presId="urn:microsoft.com/office/officeart/2005/8/layout/hProcess11"/>
    <dgm:cxn modelId="{AD40ED06-5F55-47F0-87F1-F899B3C4B14E}" type="presParOf" srcId="{D2339144-34B2-4811-B8F6-7F2890DAF14D}" destId="{EB337C59-6ADE-43CA-A127-79D610EF390A}" srcOrd="2" destOrd="0" presId="urn:microsoft.com/office/officeart/2005/8/layout/hProcess11"/>
    <dgm:cxn modelId="{E323AA85-1863-499F-9D6D-5BD6853C3988}" type="presParOf" srcId="{2DBEBC84-373E-4052-AC26-1096CE171BF4}" destId="{F2F2445C-8902-4E34-A354-92C29E28B8EE}" srcOrd="1" destOrd="0" presId="urn:microsoft.com/office/officeart/2005/8/layout/hProcess11"/>
    <dgm:cxn modelId="{1758A6EE-D2F0-49E0-98EF-91EA63059A7A}" type="presParOf" srcId="{2DBEBC84-373E-4052-AC26-1096CE171BF4}" destId="{A05A0B16-C628-4731-97FF-B9C44687593B}" srcOrd="2" destOrd="0" presId="urn:microsoft.com/office/officeart/2005/8/layout/hProcess11"/>
    <dgm:cxn modelId="{9EA8B88A-5D57-4337-8E0A-71444C96724F}" type="presParOf" srcId="{A05A0B16-C628-4731-97FF-B9C44687593B}" destId="{F9DBBB01-6258-41FF-9CC4-76E6B1B7254B}" srcOrd="0" destOrd="0" presId="urn:microsoft.com/office/officeart/2005/8/layout/hProcess11"/>
    <dgm:cxn modelId="{75CD89AA-57C2-423B-81AC-36413A9C5A78}" type="presParOf" srcId="{A05A0B16-C628-4731-97FF-B9C44687593B}" destId="{DCA5563C-77A9-4E8F-854E-00A37EA40C7A}" srcOrd="1" destOrd="0" presId="urn:microsoft.com/office/officeart/2005/8/layout/hProcess11"/>
    <dgm:cxn modelId="{5CC44A81-2B7D-467C-A211-7CA61D4A806B}" type="presParOf" srcId="{A05A0B16-C628-4731-97FF-B9C44687593B}" destId="{1C660489-E35F-463C-BEC9-18A2A0CFA581}" srcOrd="2" destOrd="0" presId="urn:microsoft.com/office/officeart/2005/8/layout/hProcess11"/>
    <dgm:cxn modelId="{49E4B8D1-F37F-4366-A3BF-1B9C28C8BDAA}" type="presParOf" srcId="{2DBEBC84-373E-4052-AC26-1096CE171BF4}" destId="{3C075429-CDA6-4C7B-AB2F-0536DDF35354}" srcOrd="3" destOrd="0" presId="urn:microsoft.com/office/officeart/2005/8/layout/hProcess11"/>
    <dgm:cxn modelId="{0C78F00C-B602-445D-A555-6C30C770B93B}" type="presParOf" srcId="{2DBEBC84-373E-4052-AC26-1096CE171BF4}" destId="{0435AC4B-2077-49BF-AB6F-96486D4BA457}" srcOrd="4" destOrd="0" presId="urn:microsoft.com/office/officeart/2005/8/layout/hProcess11"/>
    <dgm:cxn modelId="{4AC51674-9970-4A77-B691-D9F76674DEAC}" type="presParOf" srcId="{0435AC4B-2077-49BF-AB6F-96486D4BA457}" destId="{1947DA86-DFD4-4CBD-BCBB-24945323EC93}" srcOrd="0" destOrd="0" presId="urn:microsoft.com/office/officeart/2005/8/layout/hProcess11"/>
    <dgm:cxn modelId="{85AD8715-F2FC-4AF8-B8E5-5993A7F5EB9C}" type="presParOf" srcId="{0435AC4B-2077-49BF-AB6F-96486D4BA457}" destId="{853B6E41-C2E1-4FC4-A320-FEAB91B1B476}" srcOrd="1" destOrd="0" presId="urn:microsoft.com/office/officeart/2005/8/layout/hProcess11"/>
    <dgm:cxn modelId="{635AC7A7-9CAD-465A-9343-92209312B7A7}" type="presParOf" srcId="{0435AC4B-2077-49BF-AB6F-96486D4BA457}" destId="{D8151128-456E-44BF-9F8B-4C6BA2C8C44B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50871-3D66-4660-A9F8-545D757C29E0}">
      <dsp:nvSpPr>
        <dsp:cNvPr id="0" name=""/>
        <dsp:cNvSpPr/>
      </dsp:nvSpPr>
      <dsp:spPr>
        <a:xfrm rot="10800000">
          <a:off x="1569179" y="1564"/>
          <a:ext cx="5405120" cy="83095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29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5">
                  <a:lumMod val="50000"/>
                </a:schemeClr>
              </a:solidFill>
            </a:rPr>
            <a:t>Площадь Кильмезского района – 310 640 га</a:t>
          </a:r>
        </a:p>
      </dsp:txBody>
      <dsp:txXfrm rot="10800000">
        <a:off x="1776918" y="1564"/>
        <a:ext cx="5197381" cy="830957"/>
      </dsp:txXfrm>
    </dsp:sp>
    <dsp:sp modelId="{B206E152-9543-4B04-942D-B71B97FA2809}">
      <dsp:nvSpPr>
        <dsp:cNvPr id="0" name=""/>
        <dsp:cNvSpPr/>
      </dsp:nvSpPr>
      <dsp:spPr>
        <a:xfrm>
          <a:off x="1153700" y="1564"/>
          <a:ext cx="830957" cy="830957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C391D-A92A-4AA2-804B-39DD9C806DB4}">
      <dsp:nvSpPr>
        <dsp:cNvPr id="0" name=""/>
        <dsp:cNvSpPr/>
      </dsp:nvSpPr>
      <dsp:spPr>
        <a:xfrm rot="10800000">
          <a:off x="1569179" y="1120761"/>
          <a:ext cx="5405120" cy="83095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29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5">
                  <a:lumMod val="50000"/>
                </a:schemeClr>
              </a:solidFill>
            </a:rPr>
            <a:t>Численность населения на 01.01.2024 года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5">
                  <a:lumMod val="50000"/>
                </a:schemeClr>
              </a:solidFill>
            </a:rPr>
            <a:t> составила  9 573 человека</a:t>
          </a:r>
        </a:p>
      </dsp:txBody>
      <dsp:txXfrm rot="10800000">
        <a:off x="1776918" y="1120761"/>
        <a:ext cx="5197381" cy="830957"/>
      </dsp:txXfrm>
    </dsp:sp>
    <dsp:sp modelId="{2CC8DD49-D60F-4E0A-BE24-793E1003DA2A}">
      <dsp:nvSpPr>
        <dsp:cNvPr id="0" name=""/>
        <dsp:cNvSpPr/>
      </dsp:nvSpPr>
      <dsp:spPr>
        <a:xfrm>
          <a:off x="1153700" y="1080568"/>
          <a:ext cx="830957" cy="83095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4FB55-0F28-48BA-8BF6-442902B597AE}">
      <dsp:nvSpPr>
        <dsp:cNvPr id="0" name=""/>
        <dsp:cNvSpPr/>
      </dsp:nvSpPr>
      <dsp:spPr>
        <a:xfrm rot="10800000">
          <a:off x="1539018" y="2169618"/>
          <a:ext cx="5405120" cy="83095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29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5">
                  <a:lumMod val="50000"/>
                </a:schemeClr>
              </a:solidFill>
            </a:rPr>
            <a:t>Расположен в юго-восточной части Кировской области</a:t>
          </a:r>
        </a:p>
      </dsp:txBody>
      <dsp:txXfrm rot="10800000">
        <a:off x="1746757" y="2169618"/>
        <a:ext cx="5197381" cy="830957"/>
      </dsp:txXfrm>
    </dsp:sp>
    <dsp:sp modelId="{2F7B38E9-D7CE-4C53-9D41-0F957F151345}">
      <dsp:nvSpPr>
        <dsp:cNvPr id="0" name=""/>
        <dsp:cNvSpPr/>
      </dsp:nvSpPr>
      <dsp:spPr>
        <a:xfrm>
          <a:off x="1153700" y="2159572"/>
          <a:ext cx="830957" cy="83095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D6B61-F4BE-40A9-8A39-99C3694EC3D3}">
      <dsp:nvSpPr>
        <dsp:cNvPr id="0" name=""/>
        <dsp:cNvSpPr/>
      </dsp:nvSpPr>
      <dsp:spPr>
        <a:xfrm rot="10800000">
          <a:off x="1569179" y="3238576"/>
          <a:ext cx="5405120" cy="83095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29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5">
                  <a:lumMod val="50000"/>
                </a:schemeClr>
              </a:solidFill>
            </a:rPr>
            <a:t>В 239 км от областного центра г. Кирова</a:t>
          </a:r>
        </a:p>
      </dsp:txBody>
      <dsp:txXfrm rot="10800000">
        <a:off x="1776918" y="3238576"/>
        <a:ext cx="5197381" cy="830957"/>
      </dsp:txXfrm>
    </dsp:sp>
    <dsp:sp modelId="{2E8B646B-8724-4BA7-A821-151F4F690A0A}">
      <dsp:nvSpPr>
        <dsp:cNvPr id="0" name=""/>
        <dsp:cNvSpPr/>
      </dsp:nvSpPr>
      <dsp:spPr>
        <a:xfrm>
          <a:off x="1153700" y="3238576"/>
          <a:ext cx="830957" cy="830957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5A142-9A0F-4E18-B106-404A335EF473}">
      <dsp:nvSpPr>
        <dsp:cNvPr id="0" name=""/>
        <dsp:cNvSpPr/>
      </dsp:nvSpPr>
      <dsp:spPr>
        <a:xfrm rot="10800000">
          <a:off x="1569179" y="4317580"/>
          <a:ext cx="5405120" cy="10995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29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5">
                  <a:lumMod val="50000"/>
                </a:schemeClr>
              </a:solidFill>
            </a:rPr>
            <a:t>С севера район граничит с Немским районом, </a:t>
          </a:r>
          <a:br>
            <a:rPr lang="ru-RU" sz="1700" kern="1200" dirty="0">
              <a:solidFill>
                <a:schemeClr val="accent5">
                  <a:lumMod val="50000"/>
                </a:schemeClr>
              </a:solidFill>
            </a:rPr>
          </a:br>
          <a:r>
            <a:rPr lang="ru-RU" sz="1700" kern="1200" dirty="0">
              <a:solidFill>
                <a:schemeClr val="accent5">
                  <a:lumMod val="50000"/>
                </a:schemeClr>
              </a:solidFill>
            </a:rPr>
            <a:t>с запада – с Уржумским районом, с юга — </a:t>
          </a:r>
          <a:br>
            <a:rPr lang="ru-RU" sz="1700" kern="1200" dirty="0">
              <a:solidFill>
                <a:schemeClr val="accent5">
                  <a:lumMod val="50000"/>
                </a:schemeClr>
              </a:solidFill>
            </a:rPr>
          </a:br>
          <a:r>
            <a:rPr lang="ru-RU" sz="1700" kern="1200" dirty="0">
              <a:solidFill>
                <a:schemeClr val="accent5">
                  <a:lumMod val="50000"/>
                </a:schemeClr>
              </a:solidFill>
            </a:rPr>
            <a:t>с Малмыжским районом, с востока – </a:t>
          </a:r>
          <a:br>
            <a:rPr lang="ru-RU" sz="1700" kern="1200" dirty="0">
              <a:solidFill>
                <a:schemeClr val="accent5">
                  <a:lumMod val="50000"/>
                </a:schemeClr>
              </a:solidFill>
            </a:rPr>
          </a:br>
          <a:r>
            <a:rPr lang="ru-RU" sz="1700" kern="1200" dirty="0">
              <a:solidFill>
                <a:schemeClr val="accent5">
                  <a:lumMod val="50000"/>
                </a:schemeClr>
              </a:solidFill>
            </a:rPr>
            <a:t>с Удмуртской Республикой</a:t>
          </a:r>
        </a:p>
      </dsp:txBody>
      <dsp:txXfrm rot="10800000">
        <a:off x="1844059" y="4317580"/>
        <a:ext cx="5130240" cy="1099522"/>
      </dsp:txXfrm>
    </dsp:sp>
    <dsp:sp modelId="{9D2B9766-563E-4429-A466-996BA6A7726B}">
      <dsp:nvSpPr>
        <dsp:cNvPr id="0" name=""/>
        <dsp:cNvSpPr/>
      </dsp:nvSpPr>
      <dsp:spPr>
        <a:xfrm>
          <a:off x="1153700" y="4451862"/>
          <a:ext cx="830957" cy="830957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1462A-A19E-46C8-9AAC-D27804174A5E}">
      <dsp:nvSpPr>
        <dsp:cNvPr id="0" name=""/>
        <dsp:cNvSpPr/>
      </dsp:nvSpPr>
      <dsp:spPr>
        <a:xfrm>
          <a:off x="0" y="1424"/>
          <a:ext cx="5719038" cy="59693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126F87"/>
              </a:solidFill>
              <a:latin typeface="Ubuntu" panose="020B0504030602030204" pitchFamily="34" charset="0"/>
            </a:rPr>
            <a:t>35 114,00 рублей или </a:t>
          </a:r>
          <a:r>
            <a:rPr lang="ru-RU" sz="1400" b="1" kern="1200" dirty="0">
              <a:solidFill>
                <a:srgbClr val="126F87"/>
              </a:solidFill>
              <a:latin typeface="Ubuntu" panose="020B0504030602030204" pitchFamily="34" charset="0"/>
              <a:cs typeface="Times New Roman" panose="02020603050405020304" pitchFamily="18" charset="0"/>
            </a:rPr>
            <a:t>113,7%</a:t>
          </a:r>
          <a:r>
            <a:rPr lang="ru-RU" sz="1400" b="1" kern="1200" dirty="0">
              <a:solidFill>
                <a:srgbClr val="126F87"/>
              </a:solidFill>
              <a:latin typeface="Ubuntu" panose="020B0504030602030204" pitchFamily="34" charset="0"/>
            </a:rPr>
            <a:t> </a:t>
          </a:r>
          <a:r>
            <a:rPr lang="ru-RU" sz="1400" b="1" kern="1200">
              <a:solidFill>
                <a:srgbClr val="126F87"/>
              </a:solidFill>
              <a:latin typeface="Ubuntu" panose="020B0504030602030204" pitchFamily="34" charset="0"/>
            </a:rPr>
            <a:t>к 2022 году </a:t>
          </a:r>
          <a:endParaRPr lang="ru-RU" sz="1400" b="1" kern="1200" dirty="0">
            <a:solidFill>
              <a:srgbClr val="126F87"/>
            </a:solidFill>
            <a:latin typeface="Ubuntu" panose="020B0504030602030204" pitchFamily="34" charset="0"/>
          </a:endParaRPr>
        </a:p>
      </dsp:txBody>
      <dsp:txXfrm>
        <a:off x="29140" y="30564"/>
        <a:ext cx="5660758" cy="538658"/>
      </dsp:txXfrm>
    </dsp:sp>
    <dsp:sp modelId="{F4D54273-A467-4DE5-9A6A-08651D68FF3B}">
      <dsp:nvSpPr>
        <dsp:cNvPr id="0" name=""/>
        <dsp:cNvSpPr/>
      </dsp:nvSpPr>
      <dsp:spPr>
        <a:xfrm>
          <a:off x="0" y="599868"/>
          <a:ext cx="5719038" cy="57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7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>
              <a:solidFill>
                <a:schemeClr val="tx1"/>
              </a:solidFill>
              <a:latin typeface="Ubuntu" panose="020B0504030602030204" pitchFamily="34" charset="0"/>
            </a:rPr>
            <a:t>среднемесячная заработная плата по крупным и средним организациям Кильмезского района, за 2023 год</a:t>
          </a:r>
        </a:p>
      </dsp:txBody>
      <dsp:txXfrm>
        <a:off x="0" y="599868"/>
        <a:ext cx="5719038" cy="575286"/>
      </dsp:txXfrm>
    </dsp:sp>
    <dsp:sp modelId="{37E514A1-4C2E-41B2-A54B-0D0FAE036EA8}">
      <dsp:nvSpPr>
        <dsp:cNvPr id="0" name=""/>
        <dsp:cNvSpPr/>
      </dsp:nvSpPr>
      <dsp:spPr>
        <a:xfrm>
          <a:off x="0" y="1175155"/>
          <a:ext cx="5719038" cy="3369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126F87"/>
              </a:solidFill>
              <a:latin typeface="Ubuntu" panose="020B0504030602030204" pitchFamily="34" charset="0"/>
            </a:rPr>
            <a:t>1,4 %</a:t>
          </a:r>
        </a:p>
      </dsp:txBody>
      <dsp:txXfrm>
        <a:off x="16449" y="1191604"/>
        <a:ext cx="5686140" cy="304062"/>
      </dsp:txXfrm>
    </dsp:sp>
    <dsp:sp modelId="{4162AFDC-61E3-4C00-B8AE-32931733349D}">
      <dsp:nvSpPr>
        <dsp:cNvPr id="0" name=""/>
        <dsp:cNvSpPr/>
      </dsp:nvSpPr>
      <dsp:spPr>
        <a:xfrm>
          <a:off x="0" y="1512115"/>
          <a:ext cx="5719038" cy="404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7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>
              <a:solidFill>
                <a:schemeClr val="tx1"/>
              </a:solidFill>
              <a:latin typeface="Ubuntu" panose="020B0504030602030204" pitchFamily="34" charset="0"/>
            </a:rPr>
            <a:t>уровень безработицы по району на 01.01.2024 года</a:t>
          </a:r>
        </a:p>
      </dsp:txBody>
      <dsp:txXfrm>
        <a:off x="0" y="1512115"/>
        <a:ext cx="5719038" cy="404181"/>
      </dsp:txXfrm>
    </dsp:sp>
    <dsp:sp modelId="{CCD4386D-3D8E-4869-9B9C-0A9B6FCCEAB7}">
      <dsp:nvSpPr>
        <dsp:cNvPr id="0" name=""/>
        <dsp:cNvSpPr/>
      </dsp:nvSpPr>
      <dsp:spPr>
        <a:xfrm>
          <a:off x="0" y="1916296"/>
          <a:ext cx="5719038" cy="3369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126F87"/>
              </a:solidFill>
              <a:latin typeface="Ubuntu" panose="020B0504030602030204" pitchFamily="34" charset="0"/>
              <a:ea typeface="+mn-ea"/>
              <a:cs typeface="+mn-cs"/>
            </a:rPr>
            <a:t>68 человек или 56,2% к 2022 году</a:t>
          </a:r>
        </a:p>
      </dsp:txBody>
      <dsp:txXfrm>
        <a:off x="16449" y="1932745"/>
        <a:ext cx="5686140" cy="304062"/>
      </dsp:txXfrm>
    </dsp:sp>
    <dsp:sp modelId="{97290745-B1F2-4136-8554-FC51BBE6AEDA}">
      <dsp:nvSpPr>
        <dsp:cNvPr id="0" name=""/>
        <dsp:cNvSpPr/>
      </dsp:nvSpPr>
      <dsp:spPr>
        <a:xfrm>
          <a:off x="0" y="2256186"/>
          <a:ext cx="5719038" cy="46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7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>
              <a:solidFill>
                <a:schemeClr val="tx1"/>
              </a:solidFill>
              <a:latin typeface="Ubuntu" panose="020B0504030602030204" pitchFamily="34" charset="0"/>
            </a:rPr>
            <a:t>численность безработных на 01.01.2024 года </a:t>
          </a:r>
        </a:p>
      </dsp:txBody>
      <dsp:txXfrm>
        <a:off x="0" y="2256186"/>
        <a:ext cx="5719038" cy="466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6B022-F411-4526-9E17-42F335B5071A}">
      <dsp:nvSpPr>
        <dsp:cNvPr id="0" name=""/>
        <dsp:cNvSpPr/>
      </dsp:nvSpPr>
      <dsp:spPr>
        <a:xfrm>
          <a:off x="56233" y="805609"/>
          <a:ext cx="2088322" cy="1480585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E8EDF-EC6C-4B97-B58D-8B131BE10FCA}">
      <dsp:nvSpPr>
        <dsp:cNvPr id="0" name=""/>
        <dsp:cNvSpPr/>
      </dsp:nvSpPr>
      <dsp:spPr>
        <a:xfrm>
          <a:off x="53168" y="2295500"/>
          <a:ext cx="1990432" cy="73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Событийный туризм</a:t>
          </a:r>
        </a:p>
      </dsp:txBody>
      <dsp:txXfrm>
        <a:off x="53168" y="2295500"/>
        <a:ext cx="1990432" cy="738450"/>
      </dsp:txXfrm>
    </dsp:sp>
    <dsp:sp modelId="{ABAEB8F4-E99C-4494-80C4-D503423509B2}">
      <dsp:nvSpPr>
        <dsp:cNvPr id="0" name=""/>
        <dsp:cNvSpPr/>
      </dsp:nvSpPr>
      <dsp:spPr>
        <a:xfrm>
          <a:off x="2647920" y="847544"/>
          <a:ext cx="1990432" cy="1497604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CD1E0-200E-44CA-97A4-85B8CFECB626}">
      <dsp:nvSpPr>
        <dsp:cNvPr id="0" name=""/>
        <dsp:cNvSpPr/>
      </dsp:nvSpPr>
      <dsp:spPr>
        <a:xfrm>
          <a:off x="2639978" y="2290155"/>
          <a:ext cx="1990432" cy="73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Этнокультурный туризм</a:t>
          </a:r>
        </a:p>
      </dsp:txBody>
      <dsp:txXfrm>
        <a:off x="2639978" y="2290155"/>
        <a:ext cx="1990432" cy="738450"/>
      </dsp:txXfrm>
    </dsp:sp>
    <dsp:sp modelId="{B23BCD1C-63E0-4D90-A029-738A96CF343C}">
      <dsp:nvSpPr>
        <dsp:cNvPr id="0" name=""/>
        <dsp:cNvSpPr/>
      </dsp:nvSpPr>
      <dsp:spPr>
        <a:xfrm>
          <a:off x="4481232" y="896798"/>
          <a:ext cx="1990432" cy="1371408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A8F3A-48F3-4C7B-B0D4-EBACF8F18896}">
      <dsp:nvSpPr>
        <dsp:cNvPr id="0" name=""/>
        <dsp:cNvSpPr/>
      </dsp:nvSpPr>
      <dsp:spPr>
        <a:xfrm>
          <a:off x="4481232" y="2268206"/>
          <a:ext cx="1990432" cy="73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latin typeface="Ubuntu" panose="020B0504030602030204" pitchFamily="34" charset="0"/>
          </a:endParaRPr>
        </a:p>
      </dsp:txBody>
      <dsp:txXfrm>
        <a:off x="4481232" y="2268206"/>
        <a:ext cx="1990432" cy="738450"/>
      </dsp:txXfrm>
    </dsp:sp>
    <dsp:sp modelId="{BECAA07C-15CC-440D-9BB8-DFFB27208ADA}">
      <dsp:nvSpPr>
        <dsp:cNvPr id="0" name=""/>
        <dsp:cNvSpPr/>
      </dsp:nvSpPr>
      <dsp:spPr>
        <a:xfrm>
          <a:off x="6923118" y="896798"/>
          <a:ext cx="1990432" cy="1371408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3C3DD-C5FE-498B-A815-38203787C09F}">
      <dsp:nvSpPr>
        <dsp:cNvPr id="0" name=""/>
        <dsp:cNvSpPr/>
      </dsp:nvSpPr>
      <dsp:spPr>
        <a:xfrm>
          <a:off x="7061314" y="2263487"/>
          <a:ext cx="2495086" cy="73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Паломничество</a:t>
          </a:r>
        </a:p>
      </dsp:txBody>
      <dsp:txXfrm>
        <a:off x="7061314" y="2263487"/>
        <a:ext cx="2495086" cy="738450"/>
      </dsp:txXfrm>
    </dsp:sp>
    <dsp:sp modelId="{2C8996DC-2700-418C-B17A-51F8D4A6C96E}">
      <dsp:nvSpPr>
        <dsp:cNvPr id="0" name=""/>
        <dsp:cNvSpPr/>
      </dsp:nvSpPr>
      <dsp:spPr>
        <a:xfrm>
          <a:off x="9365005" y="896798"/>
          <a:ext cx="1990432" cy="1371408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D1378-1F90-45B7-AFC6-D74CA76C61D2}">
      <dsp:nvSpPr>
        <dsp:cNvPr id="0" name=""/>
        <dsp:cNvSpPr/>
      </dsp:nvSpPr>
      <dsp:spPr>
        <a:xfrm>
          <a:off x="9365005" y="2268206"/>
          <a:ext cx="1990432" cy="73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latin typeface="Ubuntu" panose="020B0504030602030204" pitchFamily="34" charset="0"/>
          </a:endParaRPr>
        </a:p>
      </dsp:txBody>
      <dsp:txXfrm>
        <a:off x="9365005" y="2268206"/>
        <a:ext cx="1990432" cy="738450"/>
      </dsp:txXfrm>
    </dsp:sp>
    <dsp:sp modelId="{5C7599B5-6966-46EB-BBB3-8AE6207205F1}">
      <dsp:nvSpPr>
        <dsp:cNvPr id="0" name=""/>
        <dsp:cNvSpPr/>
      </dsp:nvSpPr>
      <dsp:spPr>
        <a:xfrm>
          <a:off x="305495" y="3237249"/>
          <a:ext cx="1990432" cy="1603422"/>
        </a:xfrm>
        <a:prstGeom prst="round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1E050-396D-4DC0-A605-DDF45F3A6BB6}">
      <dsp:nvSpPr>
        <dsp:cNvPr id="0" name=""/>
        <dsp:cNvSpPr/>
      </dsp:nvSpPr>
      <dsp:spPr>
        <a:xfrm>
          <a:off x="305495" y="4724664"/>
          <a:ext cx="1990432" cy="73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Базы отдыха</a:t>
          </a:r>
        </a:p>
      </dsp:txBody>
      <dsp:txXfrm>
        <a:off x="305495" y="4724664"/>
        <a:ext cx="1990432" cy="738450"/>
      </dsp:txXfrm>
    </dsp:sp>
    <dsp:sp modelId="{9CDC2FDF-E153-4FCC-9E2A-5159D6D8555A}">
      <dsp:nvSpPr>
        <dsp:cNvPr id="0" name=""/>
        <dsp:cNvSpPr/>
      </dsp:nvSpPr>
      <dsp:spPr>
        <a:xfrm>
          <a:off x="2578613" y="3384702"/>
          <a:ext cx="1823315" cy="1013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CF298-540D-4C1C-8CF7-31F2FCC902F0}">
      <dsp:nvSpPr>
        <dsp:cNvPr id="0" name=""/>
        <dsp:cNvSpPr/>
      </dsp:nvSpPr>
      <dsp:spPr>
        <a:xfrm>
          <a:off x="3590788" y="4792151"/>
          <a:ext cx="1990432" cy="73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Сельский туризм</a:t>
          </a:r>
        </a:p>
      </dsp:txBody>
      <dsp:txXfrm>
        <a:off x="3590788" y="4792151"/>
        <a:ext cx="1990432" cy="738450"/>
      </dsp:txXfrm>
    </dsp:sp>
    <dsp:sp modelId="{D82352E6-39FA-42E5-82B8-961D1072107D}">
      <dsp:nvSpPr>
        <dsp:cNvPr id="0" name=""/>
        <dsp:cNvSpPr/>
      </dsp:nvSpPr>
      <dsp:spPr>
        <a:xfrm>
          <a:off x="5031945" y="3375192"/>
          <a:ext cx="1295771" cy="1051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1DE7E-DA67-417C-92B5-45ECC342E15B}">
      <dsp:nvSpPr>
        <dsp:cNvPr id="0" name=""/>
        <dsp:cNvSpPr/>
      </dsp:nvSpPr>
      <dsp:spPr>
        <a:xfrm>
          <a:off x="4684614" y="4586721"/>
          <a:ext cx="1990432" cy="73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latin typeface="Ubuntu" panose="020B0504030602030204" pitchFamily="34" charset="0"/>
          </a:endParaRPr>
        </a:p>
      </dsp:txBody>
      <dsp:txXfrm>
        <a:off x="4684614" y="4586721"/>
        <a:ext cx="1990432" cy="738450"/>
      </dsp:txXfrm>
    </dsp:sp>
    <dsp:sp modelId="{094206EC-60BB-4F4F-ADF1-88D5035C6F08}">
      <dsp:nvSpPr>
        <dsp:cNvPr id="0" name=""/>
        <dsp:cNvSpPr/>
      </dsp:nvSpPr>
      <dsp:spPr>
        <a:xfrm>
          <a:off x="6874174" y="3237249"/>
          <a:ext cx="1990432" cy="1603422"/>
        </a:xfrm>
        <a:prstGeom prst="round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38E59-3992-4CFC-8AB2-344AF8574327}">
      <dsp:nvSpPr>
        <dsp:cNvPr id="0" name=""/>
        <dsp:cNvSpPr/>
      </dsp:nvSpPr>
      <dsp:spPr>
        <a:xfrm>
          <a:off x="6874174" y="4724664"/>
          <a:ext cx="1990432" cy="73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Сплавы по рекам</a:t>
          </a:r>
        </a:p>
      </dsp:txBody>
      <dsp:txXfrm>
        <a:off x="6874174" y="4724664"/>
        <a:ext cx="1990432" cy="738450"/>
      </dsp:txXfrm>
    </dsp:sp>
    <dsp:sp modelId="{84B46AEB-28E3-4142-88C5-93992BE7C2D5}">
      <dsp:nvSpPr>
        <dsp:cNvPr id="0" name=""/>
        <dsp:cNvSpPr/>
      </dsp:nvSpPr>
      <dsp:spPr>
        <a:xfrm>
          <a:off x="9063733" y="3247582"/>
          <a:ext cx="1990432" cy="1562088"/>
        </a:xfrm>
        <a:prstGeom prst="round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8C6FB-3EA3-407D-94DF-FF41C6EE79B8}">
      <dsp:nvSpPr>
        <dsp:cNvPr id="0" name=""/>
        <dsp:cNvSpPr/>
      </dsp:nvSpPr>
      <dsp:spPr>
        <a:xfrm>
          <a:off x="9063733" y="4714331"/>
          <a:ext cx="1990432" cy="73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Активный туризм</a:t>
          </a:r>
        </a:p>
      </dsp:txBody>
      <dsp:txXfrm>
        <a:off x="9063733" y="4714331"/>
        <a:ext cx="1990432" cy="738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6B022-F411-4526-9E17-42F335B5071A}">
      <dsp:nvSpPr>
        <dsp:cNvPr id="0" name=""/>
        <dsp:cNvSpPr/>
      </dsp:nvSpPr>
      <dsp:spPr>
        <a:xfrm>
          <a:off x="1120012" y="891"/>
          <a:ext cx="2849811" cy="1963520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E8EDF-EC6C-4B97-B58D-8B131BE10FCA}">
      <dsp:nvSpPr>
        <dsp:cNvPr id="0" name=""/>
        <dsp:cNvSpPr/>
      </dsp:nvSpPr>
      <dsp:spPr>
        <a:xfrm>
          <a:off x="1120012" y="1964411"/>
          <a:ext cx="2849811" cy="10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Плетение из лозы</a:t>
          </a:r>
        </a:p>
      </dsp:txBody>
      <dsp:txXfrm>
        <a:off x="1120012" y="1964411"/>
        <a:ext cx="2849811" cy="1057280"/>
      </dsp:txXfrm>
    </dsp:sp>
    <dsp:sp modelId="{9CDC2FDF-E153-4FCC-9E2A-5159D6D8555A}">
      <dsp:nvSpPr>
        <dsp:cNvPr id="0" name=""/>
        <dsp:cNvSpPr/>
      </dsp:nvSpPr>
      <dsp:spPr>
        <a:xfrm>
          <a:off x="4254925" y="891"/>
          <a:ext cx="2849811" cy="1963520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CF298-540D-4C1C-8CF7-31F2FCC902F0}">
      <dsp:nvSpPr>
        <dsp:cNvPr id="0" name=""/>
        <dsp:cNvSpPr/>
      </dsp:nvSpPr>
      <dsp:spPr>
        <a:xfrm>
          <a:off x="4254925" y="1964411"/>
          <a:ext cx="2849811" cy="10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Плетение из лыка</a:t>
          </a:r>
        </a:p>
      </dsp:txBody>
      <dsp:txXfrm>
        <a:off x="4254925" y="1964411"/>
        <a:ext cx="2849811" cy="1057280"/>
      </dsp:txXfrm>
    </dsp:sp>
    <dsp:sp modelId="{1CEF0A55-0838-4D99-A4CB-C01A625F3511}">
      <dsp:nvSpPr>
        <dsp:cNvPr id="0" name=""/>
        <dsp:cNvSpPr/>
      </dsp:nvSpPr>
      <dsp:spPr>
        <a:xfrm>
          <a:off x="7389837" y="891"/>
          <a:ext cx="2849811" cy="1963520"/>
        </a:xfrm>
        <a:prstGeom prst="round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34BB1-B956-4532-8799-B4A762DD436D}">
      <dsp:nvSpPr>
        <dsp:cNvPr id="0" name=""/>
        <dsp:cNvSpPr/>
      </dsp:nvSpPr>
      <dsp:spPr>
        <a:xfrm>
          <a:off x="7389837" y="1964411"/>
          <a:ext cx="2849811" cy="10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Плетеная мебель</a:t>
          </a:r>
        </a:p>
      </dsp:txBody>
      <dsp:txXfrm>
        <a:off x="7389837" y="1964411"/>
        <a:ext cx="2849811" cy="1057280"/>
      </dsp:txXfrm>
    </dsp:sp>
    <dsp:sp modelId="{094206EC-60BB-4F4F-ADF1-88D5035C6F08}">
      <dsp:nvSpPr>
        <dsp:cNvPr id="0" name=""/>
        <dsp:cNvSpPr/>
      </dsp:nvSpPr>
      <dsp:spPr>
        <a:xfrm>
          <a:off x="1120012" y="3306672"/>
          <a:ext cx="2849811" cy="1963520"/>
        </a:xfrm>
        <a:prstGeom prst="round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38E59-3992-4CFC-8AB2-344AF8574327}">
      <dsp:nvSpPr>
        <dsp:cNvPr id="0" name=""/>
        <dsp:cNvSpPr/>
      </dsp:nvSpPr>
      <dsp:spPr>
        <a:xfrm>
          <a:off x="1120012" y="5270192"/>
          <a:ext cx="2849811" cy="10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Сбор и переработка грибов и ягод</a:t>
          </a:r>
        </a:p>
      </dsp:txBody>
      <dsp:txXfrm>
        <a:off x="1120012" y="5270192"/>
        <a:ext cx="2849811" cy="1057280"/>
      </dsp:txXfrm>
    </dsp:sp>
    <dsp:sp modelId="{137F7150-48DF-4CD9-B8E7-62640B60C752}">
      <dsp:nvSpPr>
        <dsp:cNvPr id="0" name=""/>
        <dsp:cNvSpPr/>
      </dsp:nvSpPr>
      <dsp:spPr>
        <a:xfrm>
          <a:off x="4254925" y="3306672"/>
          <a:ext cx="2849811" cy="1963520"/>
        </a:xfrm>
        <a:prstGeom prst="round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8D503-DBDA-4201-8A55-658B8640A7A8}">
      <dsp:nvSpPr>
        <dsp:cNvPr id="0" name=""/>
        <dsp:cNvSpPr/>
      </dsp:nvSpPr>
      <dsp:spPr>
        <a:xfrm>
          <a:off x="4254925" y="5270192"/>
          <a:ext cx="2849811" cy="10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Лекарственные растения</a:t>
          </a:r>
        </a:p>
      </dsp:txBody>
      <dsp:txXfrm>
        <a:off x="4254925" y="5270192"/>
        <a:ext cx="2849811" cy="1057280"/>
      </dsp:txXfrm>
    </dsp:sp>
    <dsp:sp modelId="{AE03FF66-4533-4E3A-9C32-F6FB4478617D}">
      <dsp:nvSpPr>
        <dsp:cNvPr id="0" name=""/>
        <dsp:cNvSpPr/>
      </dsp:nvSpPr>
      <dsp:spPr>
        <a:xfrm>
          <a:off x="7389837" y="3306672"/>
          <a:ext cx="2849811" cy="1963520"/>
        </a:xfrm>
        <a:prstGeom prst="roundRect">
          <a:avLst/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7BC31-D3D1-4AC6-AA2C-463CB9D50485}">
      <dsp:nvSpPr>
        <dsp:cNvPr id="0" name=""/>
        <dsp:cNvSpPr/>
      </dsp:nvSpPr>
      <dsp:spPr>
        <a:xfrm>
          <a:off x="7389837" y="5270192"/>
          <a:ext cx="2849811" cy="10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Другие лесные ресурсы</a:t>
          </a:r>
        </a:p>
      </dsp:txBody>
      <dsp:txXfrm>
        <a:off x="7389837" y="5270192"/>
        <a:ext cx="2849811" cy="1057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EB8F4-E99C-4494-80C4-D503423509B2}">
      <dsp:nvSpPr>
        <dsp:cNvPr id="0" name=""/>
        <dsp:cNvSpPr/>
      </dsp:nvSpPr>
      <dsp:spPr>
        <a:xfrm>
          <a:off x="6184" y="833518"/>
          <a:ext cx="2133848" cy="1470221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CD1E0-200E-44CA-97A4-85B8CFECB626}">
      <dsp:nvSpPr>
        <dsp:cNvPr id="0" name=""/>
        <dsp:cNvSpPr/>
      </dsp:nvSpPr>
      <dsp:spPr>
        <a:xfrm>
          <a:off x="6184" y="2303739"/>
          <a:ext cx="2133848" cy="791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Собственный лес</a:t>
          </a:r>
        </a:p>
      </dsp:txBody>
      <dsp:txXfrm>
        <a:off x="6184" y="2303739"/>
        <a:ext cx="2133848" cy="791657"/>
      </dsp:txXfrm>
    </dsp:sp>
    <dsp:sp modelId="{FB96B022-F411-4526-9E17-42F335B5071A}">
      <dsp:nvSpPr>
        <dsp:cNvPr id="0" name=""/>
        <dsp:cNvSpPr/>
      </dsp:nvSpPr>
      <dsp:spPr>
        <a:xfrm>
          <a:off x="2353507" y="833518"/>
          <a:ext cx="2133848" cy="1470221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E8EDF-EC6C-4B97-B58D-8B131BE10FCA}">
      <dsp:nvSpPr>
        <dsp:cNvPr id="0" name=""/>
        <dsp:cNvSpPr/>
      </dsp:nvSpPr>
      <dsp:spPr>
        <a:xfrm>
          <a:off x="2353507" y="2303739"/>
          <a:ext cx="2133848" cy="791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Новые производства</a:t>
          </a:r>
        </a:p>
      </dsp:txBody>
      <dsp:txXfrm>
        <a:off x="2353507" y="2303739"/>
        <a:ext cx="2133848" cy="791657"/>
      </dsp:txXfrm>
    </dsp:sp>
    <dsp:sp modelId="{1BB3F8C0-2EC7-4A1B-ACC4-0EF633C246C1}">
      <dsp:nvSpPr>
        <dsp:cNvPr id="0" name=""/>
        <dsp:cNvSpPr/>
      </dsp:nvSpPr>
      <dsp:spPr>
        <a:xfrm>
          <a:off x="4700829" y="833518"/>
          <a:ext cx="2133848" cy="1470221"/>
        </a:xfrm>
        <a:prstGeom prst="round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950E6-2F68-4D9B-AFED-685CAB75D1E5}">
      <dsp:nvSpPr>
        <dsp:cNvPr id="0" name=""/>
        <dsp:cNvSpPr/>
      </dsp:nvSpPr>
      <dsp:spPr>
        <a:xfrm>
          <a:off x="4700829" y="2303739"/>
          <a:ext cx="2133848" cy="791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 err="1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Импортозамещённый</a:t>
          </a:r>
          <a:r>
            <a:rPr lang="ru-RU" sz="1100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 станочный парк</a:t>
          </a:r>
        </a:p>
      </dsp:txBody>
      <dsp:txXfrm>
        <a:off x="4700829" y="2303739"/>
        <a:ext cx="2133848" cy="791657"/>
      </dsp:txXfrm>
    </dsp:sp>
    <dsp:sp modelId="{CA40F3D3-B2E9-4E41-9705-1DACFCC8918C}">
      <dsp:nvSpPr>
        <dsp:cNvPr id="0" name=""/>
        <dsp:cNvSpPr/>
      </dsp:nvSpPr>
      <dsp:spPr>
        <a:xfrm>
          <a:off x="7048152" y="833518"/>
          <a:ext cx="2133848" cy="1470221"/>
        </a:xfrm>
        <a:prstGeom prst="round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4A702-5539-4503-9DD5-4396265F3910}">
      <dsp:nvSpPr>
        <dsp:cNvPr id="0" name=""/>
        <dsp:cNvSpPr/>
      </dsp:nvSpPr>
      <dsp:spPr>
        <a:xfrm>
          <a:off x="7048152" y="2303739"/>
          <a:ext cx="2133848" cy="791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Высококвалифицированные кадры</a:t>
          </a:r>
        </a:p>
      </dsp:txBody>
      <dsp:txXfrm>
        <a:off x="7048152" y="2303739"/>
        <a:ext cx="2133848" cy="791657"/>
      </dsp:txXfrm>
    </dsp:sp>
    <dsp:sp modelId="{9CDC2FDF-E153-4FCC-9E2A-5159D6D8555A}">
      <dsp:nvSpPr>
        <dsp:cNvPr id="0" name=""/>
        <dsp:cNvSpPr/>
      </dsp:nvSpPr>
      <dsp:spPr>
        <a:xfrm>
          <a:off x="9395475" y="833518"/>
          <a:ext cx="2133848" cy="1470221"/>
        </a:xfrm>
        <a:prstGeom prst="round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CF298-540D-4C1C-8CF7-31F2FCC902F0}">
      <dsp:nvSpPr>
        <dsp:cNvPr id="0" name=""/>
        <dsp:cNvSpPr/>
      </dsp:nvSpPr>
      <dsp:spPr>
        <a:xfrm>
          <a:off x="9395475" y="2303739"/>
          <a:ext cx="2133848" cy="791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Производство фанеры и шпона</a:t>
          </a:r>
        </a:p>
      </dsp:txBody>
      <dsp:txXfrm>
        <a:off x="9395475" y="2303739"/>
        <a:ext cx="2133848" cy="791657"/>
      </dsp:txXfrm>
    </dsp:sp>
    <dsp:sp modelId="{78C20785-02B4-4905-BB73-A94A1DA8FED7}">
      <dsp:nvSpPr>
        <dsp:cNvPr id="0" name=""/>
        <dsp:cNvSpPr/>
      </dsp:nvSpPr>
      <dsp:spPr>
        <a:xfrm>
          <a:off x="6184" y="3308782"/>
          <a:ext cx="2133848" cy="1470221"/>
        </a:xfrm>
        <a:prstGeom prst="roundRect">
          <a:avLst/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4B983-60B1-4C99-A2FC-382FCAFEB778}">
      <dsp:nvSpPr>
        <dsp:cNvPr id="0" name=""/>
        <dsp:cNvSpPr/>
      </dsp:nvSpPr>
      <dsp:spPr>
        <a:xfrm>
          <a:off x="6184" y="4779003"/>
          <a:ext cx="2133848" cy="791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Массовый выпуск ламелей</a:t>
          </a:r>
        </a:p>
      </dsp:txBody>
      <dsp:txXfrm>
        <a:off x="6184" y="4779003"/>
        <a:ext cx="2133848" cy="791657"/>
      </dsp:txXfrm>
    </dsp:sp>
    <dsp:sp modelId="{63CB74AB-1042-4B16-A6F6-E71C81563491}">
      <dsp:nvSpPr>
        <dsp:cNvPr id="0" name=""/>
        <dsp:cNvSpPr/>
      </dsp:nvSpPr>
      <dsp:spPr>
        <a:xfrm>
          <a:off x="2353507" y="3308782"/>
          <a:ext cx="2133848" cy="1470221"/>
        </a:xfrm>
        <a:prstGeom prst="round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57172-4D70-478F-BC05-A81AE621B27F}">
      <dsp:nvSpPr>
        <dsp:cNvPr id="0" name=""/>
        <dsp:cNvSpPr/>
      </dsp:nvSpPr>
      <dsp:spPr>
        <a:xfrm>
          <a:off x="2353507" y="4779003"/>
          <a:ext cx="2133848" cy="791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Производство пиломатериала</a:t>
          </a:r>
        </a:p>
      </dsp:txBody>
      <dsp:txXfrm>
        <a:off x="2353507" y="4779003"/>
        <a:ext cx="2133848" cy="791657"/>
      </dsp:txXfrm>
    </dsp:sp>
    <dsp:sp modelId="{89EFC8A7-8479-4318-A202-A85C77450990}">
      <dsp:nvSpPr>
        <dsp:cNvPr id="0" name=""/>
        <dsp:cNvSpPr/>
      </dsp:nvSpPr>
      <dsp:spPr>
        <a:xfrm>
          <a:off x="4700829" y="3308782"/>
          <a:ext cx="2133848" cy="1470221"/>
        </a:xfrm>
        <a:prstGeom prst="roundRect">
          <a:avLst/>
        </a:prstGeom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F5FBA-248D-483F-ADEE-337D4767E1D8}">
      <dsp:nvSpPr>
        <dsp:cNvPr id="0" name=""/>
        <dsp:cNvSpPr/>
      </dsp:nvSpPr>
      <dsp:spPr>
        <a:xfrm>
          <a:off x="4700829" y="4779003"/>
          <a:ext cx="2133848" cy="791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Производство столярных изделий из массива</a:t>
          </a:r>
        </a:p>
      </dsp:txBody>
      <dsp:txXfrm>
        <a:off x="4700829" y="4779003"/>
        <a:ext cx="2133848" cy="791657"/>
      </dsp:txXfrm>
    </dsp:sp>
    <dsp:sp modelId="{1CFB4EB8-D704-4ABB-9A8A-03448D87E094}">
      <dsp:nvSpPr>
        <dsp:cNvPr id="0" name=""/>
        <dsp:cNvSpPr/>
      </dsp:nvSpPr>
      <dsp:spPr>
        <a:xfrm>
          <a:off x="7048152" y="3308782"/>
          <a:ext cx="2133848" cy="1470221"/>
        </a:xfrm>
        <a:prstGeom prst="roundRect">
          <a:avLst/>
        </a:prstGeom>
        <a:blipFill>
          <a:blip xmlns:r="http://schemas.openxmlformats.org/officeDocument/2006/relationships" r:embed="rId9"/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3E7D4-34B8-4601-BCC1-54C2FFF8142D}">
      <dsp:nvSpPr>
        <dsp:cNvPr id="0" name=""/>
        <dsp:cNvSpPr/>
      </dsp:nvSpPr>
      <dsp:spPr>
        <a:xfrm>
          <a:off x="7048152" y="4779003"/>
          <a:ext cx="2133848" cy="791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Переработка низкосортной древесины</a:t>
          </a:r>
        </a:p>
      </dsp:txBody>
      <dsp:txXfrm>
        <a:off x="7048152" y="4779003"/>
        <a:ext cx="2133848" cy="791657"/>
      </dsp:txXfrm>
    </dsp:sp>
    <dsp:sp modelId="{557D6FF9-17D5-42A4-AE40-4057E703E91B}">
      <dsp:nvSpPr>
        <dsp:cNvPr id="0" name=""/>
        <dsp:cNvSpPr/>
      </dsp:nvSpPr>
      <dsp:spPr>
        <a:xfrm>
          <a:off x="9395475" y="3308782"/>
          <a:ext cx="2133848" cy="1470221"/>
        </a:xfrm>
        <a:prstGeom prst="round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77B72-3681-4965-B671-0AE84717C399}">
      <dsp:nvSpPr>
        <dsp:cNvPr id="0" name=""/>
        <dsp:cNvSpPr/>
      </dsp:nvSpPr>
      <dsp:spPr>
        <a:xfrm>
          <a:off x="9395475" y="4779003"/>
          <a:ext cx="2133848" cy="791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rPr>
            <a:t>Переработка отходов деревообработки</a:t>
          </a:r>
        </a:p>
      </dsp:txBody>
      <dsp:txXfrm>
        <a:off x="9395475" y="4779003"/>
        <a:ext cx="2133848" cy="7916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EB8F4-E99C-4494-80C4-D503423509B2}">
      <dsp:nvSpPr>
        <dsp:cNvPr id="0" name=""/>
        <dsp:cNvSpPr/>
      </dsp:nvSpPr>
      <dsp:spPr>
        <a:xfrm>
          <a:off x="5545" y="234753"/>
          <a:ext cx="2639125" cy="1818357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CD1E0-200E-44CA-97A4-85B8CFECB626}">
      <dsp:nvSpPr>
        <dsp:cNvPr id="0" name=""/>
        <dsp:cNvSpPr/>
      </dsp:nvSpPr>
      <dsp:spPr>
        <a:xfrm>
          <a:off x="5545" y="2053110"/>
          <a:ext cx="2639125" cy="97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Картофелеводство</a:t>
          </a:r>
        </a:p>
      </dsp:txBody>
      <dsp:txXfrm>
        <a:off x="5545" y="2053110"/>
        <a:ext cx="2639125" cy="979115"/>
      </dsp:txXfrm>
    </dsp:sp>
    <dsp:sp modelId="{FB96B022-F411-4526-9E17-42F335B5071A}">
      <dsp:nvSpPr>
        <dsp:cNvPr id="0" name=""/>
        <dsp:cNvSpPr/>
      </dsp:nvSpPr>
      <dsp:spPr>
        <a:xfrm>
          <a:off x="2908694" y="234753"/>
          <a:ext cx="2639125" cy="1818357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E8EDF-EC6C-4B97-B58D-8B131BE10FCA}">
      <dsp:nvSpPr>
        <dsp:cNvPr id="0" name=""/>
        <dsp:cNvSpPr/>
      </dsp:nvSpPr>
      <dsp:spPr>
        <a:xfrm>
          <a:off x="2908694" y="2053110"/>
          <a:ext cx="2639125" cy="97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Молочное животноводство</a:t>
          </a:r>
        </a:p>
      </dsp:txBody>
      <dsp:txXfrm>
        <a:off x="2908694" y="2053110"/>
        <a:ext cx="2639125" cy="979115"/>
      </dsp:txXfrm>
    </dsp:sp>
    <dsp:sp modelId="{0A30A0C2-4404-4A94-A636-E60956982AD7}">
      <dsp:nvSpPr>
        <dsp:cNvPr id="0" name=""/>
        <dsp:cNvSpPr/>
      </dsp:nvSpPr>
      <dsp:spPr>
        <a:xfrm>
          <a:off x="5811842" y="234753"/>
          <a:ext cx="2639125" cy="1818357"/>
        </a:xfrm>
        <a:prstGeom prst="round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ED89D-1E34-4EB0-80B9-34BDE7CA6A90}">
      <dsp:nvSpPr>
        <dsp:cNvPr id="0" name=""/>
        <dsp:cNvSpPr/>
      </dsp:nvSpPr>
      <dsp:spPr>
        <a:xfrm>
          <a:off x="5811842" y="2053110"/>
          <a:ext cx="2639125" cy="97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Мясное животноводство</a:t>
          </a:r>
        </a:p>
      </dsp:txBody>
      <dsp:txXfrm>
        <a:off x="5811842" y="2053110"/>
        <a:ext cx="2639125" cy="979115"/>
      </dsp:txXfrm>
    </dsp:sp>
    <dsp:sp modelId="{7EE944D7-58EB-497F-B144-265069FADB27}">
      <dsp:nvSpPr>
        <dsp:cNvPr id="0" name=""/>
        <dsp:cNvSpPr/>
      </dsp:nvSpPr>
      <dsp:spPr>
        <a:xfrm>
          <a:off x="8714991" y="234753"/>
          <a:ext cx="2639125" cy="1818357"/>
        </a:xfrm>
        <a:prstGeom prst="round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7C9A9-55A4-420B-99A1-3235BCF910EC}">
      <dsp:nvSpPr>
        <dsp:cNvPr id="0" name=""/>
        <dsp:cNvSpPr/>
      </dsp:nvSpPr>
      <dsp:spPr>
        <a:xfrm>
          <a:off x="8714991" y="2053110"/>
          <a:ext cx="2639125" cy="97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Овцеводство</a:t>
          </a:r>
        </a:p>
      </dsp:txBody>
      <dsp:txXfrm>
        <a:off x="8714991" y="2053110"/>
        <a:ext cx="2639125" cy="979115"/>
      </dsp:txXfrm>
    </dsp:sp>
    <dsp:sp modelId="{C522646C-29BD-46A4-BFAA-D553ED2DEDA1}">
      <dsp:nvSpPr>
        <dsp:cNvPr id="0" name=""/>
        <dsp:cNvSpPr/>
      </dsp:nvSpPr>
      <dsp:spPr>
        <a:xfrm>
          <a:off x="5545" y="3296138"/>
          <a:ext cx="2639125" cy="1818357"/>
        </a:xfrm>
        <a:prstGeom prst="round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ACBDF-829C-456F-915B-1C42E6983611}">
      <dsp:nvSpPr>
        <dsp:cNvPr id="0" name=""/>
        <dsp:cNvSpPr/>
      </dsp:nvSpPr>
      <dsp:spPr>
        <a:xfrm>
          <a:off x="5545" y="5114495"/>
          <a:ext cx="2639125" cy="97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Производство продуктов питания</a:t>
          </a:r>
        </a:p>
      </dsp:txBody>
      <dsp:txXfrm>
        <a:off x="5545" y="5114495"/>
        <a:ext cx="2639125" cy="979115"/>
      </dsp:txXfrm>
    </dsp:sp>
    <dsp:sp modelId="{6675FD1F-1743-475E-9A33-5E69FF7B3766}">
      <dsp:nvSpPr>
        <dsp:cNvPr id="0" name=""/>
        <dsp:cNvSpPr/>
      </dsp:nvSpPr>
      <dsp:spPr>
        <a:xfrm>
          <a:off x="2908694" y="3296138"/>
          <a:ext cx="2639125" cy="1818357"/>
        </a:xfrm>
        <a:prstGeom prst="roundRect">
          <a:avLst/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EE3F3-7014-4D39-8F9A-AC6B720A92AC}">
      <dsp:nvSpPr>
        <dsp:cNvPr id="0" name=""/>
        <dsp:cNvSpPr/>
      </dsp:nvSpPr>
      <dsp:spPr>
        <a:xfrm>
          <a:off x="2908694" y="5114495"/>
          <a:ext cx="2639125" cy="97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Рыбоводство</a:t>
          </a:r>
        </a:p>
      </dsp:txBody>
      <dsp:txXfrm>
        <a:off x="2908694" y="5114495"/>
        <a:ext cx="2639125" cy="979115"/>
      </dsp:txXfrm>
    </dsp:sp>
    <dsp:sp modelId="{094206EC-60BB-4F4F-ADF1-88D5035C6F08}">
      <dsp:nvSpPr>
        <dsp:cNvPr id="0" name=""/>
        <dsp:cNvSpPr/>
      </dsp:nvSpPr>
      <dsp:spPr>
        <a:xfrm>
          <a:off x="5811842" y="3296138"/>
          <a:ext cx="2639125" cy="1818357"/>
        </a:xfrm>
        <a:prstGeom prst="round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38E59-3992-4CFC-8AB2-344AF8574327}">
      <dsp:nvSpPr>
        <dsp:cNvPr id="0" name=""/>
        <dsp:cNvSpPr/>
      </dsp:nvSpPr>
      <dsp:spPr>
        <a:xfrm>
          <a:off x="5811842" y="5114495"/>
          <a:ext cx="2639125" cy="97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Пчеловодство</a:t>
          </a:r>
        </a:p>
      </dsp:txBody>
      <dsp:txXfrm>
        <a:off x="5811842" y="5114495"/>
        <a:ext cx="2639125" cy="979115"/>
      </dsp:txXfrm>
    </dsp:sp>
    <dsp:sp modelId="{85DA411E-D880-4F52-879E-3DFEAA6F5931}">
      <dsp:nvSpPr>
        <dsp:cNvPr id="0" name=""/>
        <dsp:cNvSpPr/>
      </dsp:nvSpPr>
      <dsp:spPr>
        <a:xfrm>
          <a:off x="8714991" y="3296138"/>
          <a:ext cx="2639125" cy="1818357"/>
        </a:xfrm>
        <a:prstGeom prst="roundRect">
          <a:avLst/>
        </a:prstGeom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A20D5-A419-4879-B110-29BE36480A0C}">
      <dsp:nvSpPr>
        <dsp:cNvPr id="0" name=""/>
        <dsp:cNvSpPr/>
      </dsp:nvSpPr>
      <dsp:spPr>
        <a:xfrm>
          <a:off x="8714991" y="5114495"/>
          <a:ext cx="2639125" cy="97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 err="1">
              <a:latin typeface="Segoe UI" panose="020B0502040204020203" pitchFamily="34" charset="0"/>
              <a:cs typeface="Segoe UI" panose="020B0502040204020203" pitchFamily="34" charset="0"/>
            </a:rPr>
            <a:t>Агропортфель</a:t>
          </a:r>
          <a:r>
            <a:rPr lang="ru-RU" sz="2000" i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i="1" kern="1200" dirty="0">
              <a:latin typeface="Segoe UI" panose="020B0502040204020203" pitchFamily="34" charset="0"/>
              <a:cs typeface="Segoe UI" panose="020B0502040204020203" pitchFamily="34" charset="0"/>
            </a:rPr>
            <a:t>https://goo.su/UhZlZ</a:t>
          </a:r>
          <a:endParaRPr lang="ru-RU" sz="2000" i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8714991" y="5114495"/>
        <a:ext cx="2639125" cy="979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B6A49-8088-4C78-861E-E31E35F7124B}">
      <dsp:nvSpPr>
        <dsp:cNvPr id="0" name=""/>
        <dsp:cNvSpPr/>
      </dsp:nvSpPr>
      <dsp:spPr>
        <a:xfrm>
          <a:off x="1243086" y="114635"/>
          <a:ext cx="2850309" cy="1963863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0590A-183F-43B9-AD3E-D1C08CA3DF53}">
      <dsp:nvSpPr>
        <dsp:cNvPr id="0" name=""/>
        <dsp:cNvSpPr/>
      </dsp:nvSpPr>
      <dsp:spPr>
        <a:xfrm>
          <a:off x="1214526" y="1964201"/>
          <a:ext cx="2850309" cy="105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0" kern="1200" dirty="0"/>
        </a:p>
      </dsp:txBody>
      <dsp:txXfrm>
        <a:off x="1214526" y="1964201"/>
        <a:ext cx="2850309" cy="1057464"/>
      </dsp:txXfrm>
    </dsp:sp>
    <dsp:sp modelId="{FB96B022-F411-4526-9E17-42F335B5071A}">
      <dsp:nvSpPr>
        <dsp:cNvPr id="0" name=""/>
        <dsp:cNvSpPr/>
      </dsp:nvSpPr>
      <dsp:spPr>
        <a:xfrm>
          <a:off x="4349986" y="139976"/>
          <a:ext cx="2850309" cy="1963863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E8EDF-EC6C-4B97-B58D-8B131BE10FCA}">
      <dsp:nvSpPr>
        <dsp:cNvPr id="0" name=""/>
        <dsp:cNvSpPr/>
      </dsp:nvSpPr>
      <dsp:spPr>
        <a:xfrm>
          <a:off x="2763219" y="2236086"/>
          <a:ext cx="2850309" cy="49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Домостроение</a:t>
          </a:r>
        </a:p>
      </dsp:txBody>
      <dsp:txXfrm>
        <a:off x="2763219" y="2236086"/>
        <a:ext cx="2850309" cy="498911"/>
      </dsp:txXfrm>
    </dsp:sp>
    <dsp:sp modelId="{DF8A147F-362C-4330-BDE9-9312ADD05DE0}">
      <dsp:nvSpPr>
        <dsp:cNvPr id="0" name=""/>
        <dsp:cNvSpPr/>
      </dsp:nvSpPr>
      <dsp:spPr>
        <a:xfrm>
          <a:off x="1214526" y="3306697"/>
          <a:ext cx="2850309" cy="1963863"/>
        </a:xfrm>
        <a:prstGeom prst="round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E1A95-F75B-4518-8A8C-4A9AF18967DC}">
      <dsp:nvSpPr>
        <dsp:cNvPr id="0" name=""/>
        <dsp:cNvSpPr/>
      </dsp:nvSpPr>
      <dsp:spPr>
        <a:xfrm>
          <a:off x="1214526" y="5270560"/>
          <a:ext cx="2850309" cy="105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Производство красного кирпича</a:t>
          </a:r>
        </a:p>
      </dsp:txBody>
      <dsp:txXfrm>
        <a:off x="1214526" y="5270560"/>
        <a:ext cx="2850309" cy="1057464"/>
      </dsp:txXfrm>
    </dsp:sp>
    <dsp:sp modelId="{A1AEBF3B-C214-4F61-BF73-86BAD4C151FC}">
      <dsp:nvSpPr>
        <dsp:cNvPr id="0" name=""/>
        <dsp:cNvSpPr/>
      </dsp:nvSpPr>
      <dsp:spPr>
        <a:xfrm>
          <a:off x="4349986" y="3306697"/>
          <a:ext cx="2850309" cy="1963863"/>
        </a:xfrm>
        <a:prstGeom prst="round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D69CE-D4DF-4B8D-A3FE-AC75F2EF240D}">
      <dsp:nvSpPr>
        <dsp:cNvPr id="0" name=""/>
        <dsp:cNvSpPr/>
      </dsp:nvSpPr>
      <dsp:spPr>
        <a:xfrm>
          <a:off x="4315042" y="5270899"/>
          <a:ext cx="2850309" cy="105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Карьер</a:t>
          </a:r>
        </a:p>
      </dsp:txBody>
      <dsp:txXfrm>
        <a:off x="4315042" y="5270899"/>
        <a:ext cx="2850309" cy="10574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4B68D-A3CD-4D67-9F81-61B5611D92DA}">
      <dsp:nvSpPr>
        <dsp:cNvPr id="0" name=""/>
        <dsp:cNvSpPr/>
      </dsp:nvSpPr>
      <dsp:spPr>
        <a:xfrm>
          <a:off x="0" y="874453"/>
          <a:ext cx="10515599" cy="66401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3A422-5C03-4508-8B3E-D33E882D6143}">
      <dsp:nvSpPr>
        <dsp:cNvPr id="0" name=""/>
        <dsp:cNvSpPr/>
      </dsp:nvSpPr>
      <dsp:spPr>
        <a:xfrm>
          <a:off x="75991" y="0"/>
          <a:ext cx="3219574" cy="66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Обращение в администрацию района</a:t>
          </a:r>
        </a:p>
      </dsp:txBody>
      <dsp:txXfrm>
        <a:off x="75991" y="0"/>
        <a:ext cx="3219574" cy="664014"/>
      </dsp:txXfrm>
    </dsp:sp>
    <dsp:sp modelId="{032BEF8E-47BE-4428-8991-5E3343D84535}">
      <dsp:nvSpPr>
        <dsp:cNvPr id="0" name=""/>
        <dsp:cNvSpPr/>
      </dsp:nvSpPr>
      <dsp:spPr>
        <a:xfrm>
          <a:off x="1604043" y="748282"/>
          <a:ext cx="163471" cy="163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DBBB01-6258-41FF-9CC4-76E6B1B7254B}">
      <dsp:nvSpPr>
        <dsp:cNvPr id="0" name=""/>
        <dsp:cNvSpPr/>
      </dsp:nvSpPr>
      <dsp:spPr>
        <a:xfrm>
          <a:off x="3283677" y="0"/>
          <a:ext cx="3219574" cy="66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Консультирование, анализ проекта</a:t>
          </a:r>
        </a:p>
      </dsp:txBody>
      <dsp:txXfrm>
        <a:off x="3283677" y="0"/>
        <a:ext cx="3219574" cy="664014"/>
      </dsp:txXfrm>
    </dsp:sp>
    <dsp:sp modelId="{DCA5563C-77A9-4E8F-854E-00A37EA40C7A}">
      <dsp:nvSpPr>
        <dsp:cNvPr id="0" name=""/>
        <dsp:cNvSpPr/>
      </dsp:nvSpPr>
      <dsp:spPr>
        <a:xfrm>
          <a:off x="4831791" y="748282"/>
          <a:ext cx="163471" cy="163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47DA86-DFD4-4CBD-BCBB-24945323EC93}">
      <dsp:nvSpPr>
        <dsp:cNvPr id="0" name=""/>
        <dsp:cNvSpPr/>
      </dsp:nvSpPr>
      <dsp:spPr>
        <a:xfrm>
          <a:off x="6578351" y="0"/>
          <a:ext cx="2856558" cy="66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Подбор подходящих мер поддержки</a:t>
          </a:r>
        </a:p>
      </dsp:txBody>
      <dsp:txXfrm>
        <a:off x="6578351" y="0"/>
        <a:ext cx="2856558" cy="664014"/>
      </dsp:txXfrm>
    </dsp:sp>
    <dsp:sp modelId="{853B6E41-C2E1-4FC4-A320-FEAB91B1B476}">
      <dsp:nvSpPr>
        <dsp:cNvPr id="0" name=""/>
        <dsp:cNvSpPr/>
      </dsp:nvSpPr>
      <dsp:spPr>
        <a:xfrm>
          <a:off x="7961044" y="756908"/>
          <a:ext cx="163471" cy="163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BEF28-BD9C-4135-A2E5-C5E32DFC5101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77BB0-765E-46ED-8C4D-7764D74BF9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41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7BB0-765E-46ED-8C4D-7764D74BF96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0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08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50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53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53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76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03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53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48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37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24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54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13FE6-BAF2-46D6-BF60-C1C9542B2D8A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89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hyperlink" Target="https://kirov-investkarta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svg"/><Relationship Id="rId5" Type="http://schemas.openxmlformats.org/officeDocument/2006/relationships/image" Target="../media/image102.png"/><Relationship Id="rId4" Type="http://schemas.openxmlformats.org/officeDocument/2006/relationships/image" Target="../media/image101.svg"/><Relationship Id="rId9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chart" Target="../charts/chart4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png"/><Relationship Id="rId4" Type="http://schemas.openxmlformats.org/officeDocument/2006/relationships/image" Target="../media/image1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vcpe@mail.ru" TargetMode="External"/><Relationship Id="rId3" Type="http://schemas.openxmlformats.org/officeDocument/2006/relationships/image" Target="../media/image108.png"/><Relationship Id="rId7" Type="http://schemas.openxmlformats.org/officeDocument/2006/relationships/hyperlink" Target="mailto:mail@kfpp.ru" TargetMode="Externa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nfo.ru" TargetMode="External"/><Relationship Id="rId13" Type="http://schemas.openxmlformats.org/officeDocument/2006/relationships/hyperlink" Target="https://vk.com/mspbank" TargetMode="External"/><Relationship Id="rId3" Type="http://schemas.openxmlformats.org/officeDocument/2006/relationships/image" Target="../media/image114.png"/><Relationship Id="rId7" Type="http://schemas.openxmlformats.org/officeDocument/2006/relationships/image" Target="../media/image119.jpeg"/><Relationship Id="rId12" Type="http://schemas.openxmlformats.org/officeDocument/2006/relationships/hyperlink" Target="https://mspbank.ru/contacts/" TargetMode="External"/><Relationship Id="rId2" Type="http://schemas.openxmlformats.org/officeDocument/2006/relationships/image" Target="../media/image113.jpeg"/><Relationship Id="rId16" Type="http://schemas.openxmlformats.org/officeDocument/2006/relationships/hyperlink" Target="https://frprf.ru/kontak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11" Type="http://schemas.openxmlformats.org/officeDocument/2006/relationships/hyperlink" Target="https://corpmsp.ru/contacts/" TargetMode="External"/><Relationship Id="rId5" Type="http://schemas.openxmlformats.org/officeDocument/2006/relationships/image" Target="../media/image118.png"/><Relationship Id="rId15" Type="http://schemas.openxmlformats.org/officeDocument/2006/relationships/hyperlink" Target="tel:8-800-500-71-29" TargetMode="External"/><Relationship Id="rId10" Type="http://schemas.openxmlformats.org/officeDocument/2006/relationships/hyperlink" Target="mailto:info@corpmsp.ru" TargetMode="External"/><Relationship Id="rId4" Type="http://schemas.openxmlformats.org/officeDocument/2006/relationships/image" Target="../media/image115.jpeg"/><Relationship Id="rId9" Type="http://schemas.openxmlformats.org/officeDocument/2006/relationships/hyperlink" Target="mailto:info@veb.ru" TargetMode="External"/><Relationship Id="rId14" Type="http://schemas.openxmlformats.org/officeDocument/2006/relationships/hyperlink" Target="tel:+7-495-120-24-1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7" Type="http://schemas.openxmlformats.org/officeDocument/2006/relationships/image" Target="../media/image123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2.png"/><Relationship Id="rId4" Type="http://schemas.openxmlformats.org/officeDocument/2006/relationships/hyperlink" Target="https://vk.com/away.php?to=http://kilmezadm.ru&amp;cc_key=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png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diagramLayout" Target="../diagrams/layout2.xml"/><Relationship Id="rId7" Type="http://schemas.openxmlformats.org/officeDocument/2006/relationships/chart" Target="../charts/chart3.xml"/><Relationship Id="rId12" Type="http://schemas.openxmlformats.org/officeDocument/2006/relationships/image" Target="../media/image6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60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5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451D17-8215-4628-BA95-DECFBF18FF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022" y="4310772"/>
            <a:ext cx="3444736" cy="22102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408164-368B-4E6B-8E58-425E733679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2999" y="4310773"/>
            <a:ext cx="2564842" cy="22102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61DB32-B196-4308-833A-2DEE362678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7841" y="4310773"/>
            <a:ext cx="2564842" cy="22102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94500D-C61A-4C1A-A3D2-95AAB0BD1B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3131" y="1599840"/>
            <a:ext cx="4119553" cy="271093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390EA-45D3-41A1-9043-8487C8315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730" y="-85369"/>
            <a:ext cx="11576539" cy="168520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Инвестиционная привлекательность</a:t>
            </a:r>
            <a:br>
              <a:rPr lang="ru-RU" sz="36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ru-RU" sz="36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6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 Кировской области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DD403C-269C-420A-A42D-1373D3E277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41" y="4310770"/>
            <a:ext cx="2908881" cy="22102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EAE88F-9BB4-47EA-81CE-F572BC5AA77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233" y="1599839"/>
            <a:ext cx="4701371" cy="27162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CECBF2-E9E6-43F1-8377-5C44DA520B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68"/>
          <a:stretch/>
        </p:blipFill>
        <p:spPr>
          <a:xfrm>
            <a:off x="4000340" y="1601886"/>
            <a:ext cx="3702790" cy="281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5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Заголовок 1">
            <a:extLst>
              <a:ext uri="{FF2B5EF4-FFF2-40B4-BE49-F238E27FC236}">
                <a16:creationId xmlns:a16="http://schemas.microsoft.com/office/drawing/2014/main" id="{440651AF-A8BB-4505-9766-207E75396D23}"/>
              </a:ext>
            </a:extLst>
          </p:cNvPr>
          <p:cNvSpPr txBox="1">
            <a:spLocks/>
          </p:cNvSpPr>
          <p:nvPr/>
        </p:nvSpPr>
        <p:spPr bwMode="auto">
          <a:xfrm>
            <a:off x="0" y="94517"/>
            <a:ext cx="6467475" cy="26743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3200" dirty="0">
                <a:solidFill>
                  <a:srgbClr val="002060"/>
                </a:solidFill>
                <a:latin typeface="Ubuntu" panose="020B0504030602030204" pitchFamily="34" charset="0"/>
                <a:ea typeface="+mj-ea"/>
                <a:cs typeface="+mj-cs"/>
              </a:rPr>
              <a:t>Социальная инфраструктура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95F78B5E-F3EB-5C04-1085-3BE5831DC624}"/>
              </a:ext>
            </a:extLst>
          </p:cNvPr>
          <p:cNvSpPr/>
          <p:nvPr/>
        </p:nvSpPr>
        <p:spPr>
          <a:xfrm>
            <a:off x="450387" y="988922"/>
            <a:ext cx="641454" cy="676263"/>
          </a:xfrm>
          <a:custGeom>
            <a:avLst/>
            <a:gdLst>
              <a:gd name="connsiteX0" fmla="*/ 0 w 643800"/>
              <a:gd name="connsiteY0" fmla="*/ 306268 h 612535"/>
              <a:gd name="connsiteX1" fmla="*/ 153134 w 643800"/>
              <a:gd name="connsiteY1" fmla="*/ 0 h 612535"/>
              <a:gd name="connsiteX2" fmla="*/ 490666 w 643800"/>
              <a:gd name="connsiteY2" fmla="*/ 0 h 612535"/>
              <a:gd name="connsiteX3" fmla="*/ 643800 w 643800"/>
              <a:gd name="connsiteY3" fmla="*/ 306268 h 612535"/>
              <a:gd name="connsiteX4" fmla="*/ 490666 w 643800"/>
              <a:gd name="connsiteY4" fmla="*/ 612535 h 612535"/>
              <a:gd name="connsiteX5" fmla="*/ 153134 w 643800"/>
              <a:gd name="connsiteY5" fmla="*/ 612535 h 612535"/>
              <a:gd name="connsiteX6" fmla="*/ 0 w 643800"/>
              <a:gd name="connsiteY6" fmla="*/ 306268 h 61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800" h="612535">
                <a:moveTo>
                  <a:pt x="321899" y="0"/>
                </a:moveTo>
                <a:lnTo>
                  <a:pt x="643799" y="145698"/>
                </a:lnTo>
                <a:lnTo>
                  <a:pt x="643799" y="466837"/>
                </a:lnTo>
                <a:lnTo>
                  <a:pt x="321899" y="612535"/>
                </a:lnTo>
                <a:lnTo>
                  <a:pt x="1" y="466837"/>
                </a:lnTo>
                <a:lnTo>
                  <a:pt x="1" y="145698"/>
                </a:lnTo>
                <a:lnTo>
                  <a:pt x="321899" y="0"/>
                </a:lnTo>
                <a:close/>
              </a:path>
            </a:pathLst>
          </a:custGeom>
          <a:solidFill>
            <a:srgbClr val="126F87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310" tIns="117396" rIns="112311" bIns="117394" numCol="1" spcCol="1270" anchor="ctr" anchorCtr="0">
            <a:noAutofit/>
          </a:bodyPr>
          <a:lstStyle/>
          <a:p>
            <a:pPr algn="ctr" defTabSz="88902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A67ED8C-9D7B-C059-FF38-5F504235CB58}"/>
              </a:ext>
            </a:extLst>
          </p:cNvPr>
          <p:cNvSpPr/>
          <p:nvPr/>
        </p:nvSpPr>
        <p:spPr>
          <a:xfrm>
            <a:off x="1224258" y="695279"/>
            <a:ext cx="4871742" cy="1173392"/>
          </a:xfrm>
          <a:custGeom>
            <a:avLst/>
            <a:gdLst>
              <a:gd name="connsiteX0" fmla="*/ 93298 w 559779"/>
              <a:gd name="connsiteY0" fmla="*/ 0 h 4551507"/>
              <a:gd name="connsiteX1" fmla="*/ 466481 w 559779"/>
              <a:gd name="connsiteY1" fmla="*/ 0 h 4551507"/>
              <a:gd name="connsiteX2" fmla="*/ 559779 w 559779"/>
              <a:gd name="connsiteY2" fmla="*/ 93298 h 4551507"/>
              <a:gd name="connsiteX3" fmla="*/ 559779 w 559779"/>
              <a:gd name="connsiteY3" fmla="*/ 4551507 h 4551507"/>
              <a:gd name="connsiteX4" fmla="*/ 559779 w 559779"/>
              <a:gd name="connsiteY4" fmla="*/ 4551507 h 4551507"/>
              <a:gd name="connsiteX5" fmla="*/ 0 w 559779"/>
              <a:gd name="connsiteY5" fmla="*/ 4551507 h 4551507"/>
              <a:gd name="connsiteX6" fmla="*/ 0 w 559779"/>
              <a:gd name="connsiteY6" fmla="*/ 4551507 h 4551507"/>
              <a:gd name="connsiteX7" fmla="*/ 0 w 559779"/>
              <a:gd name="connsiteY7" fmla="*/ 93298 h 4551507"/>
              <a:gd name="connsiteX8" fmla="*/ 93298 w 559779"/>
              <a:gd name="connsiteY8" fmla="*/ 0 h 455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779" h="4551507">
                <a:moveTo>
                  <a:pt x="559779" y="758597"/>
                </a:moveTo>
                <a:lnTo>
                  <a:pt x="559779" y="3792910"/>
                </a:lnTo>
                <a:cubicBezTo>
                  <a:pt x="559779" y="4211871"/>
                  <a:pt x="554642" y="4551507"/>
                  <a:pt x="548305" y="4551507"/>
                </a:cubicBezTo>
                <a:lnTo>
                  <a:pt x="0" y="4551507"/>
                </a:lnTo>
                <a:lnTo>
                  <a:pt x="0" y="4551507"/>
                </a:lnTo>
                <a:lnTo>
                  <a:pt x="0" y="0"/>
                </a:lnTo>
                <a:lnTo>
                  <a:pt x="0" y="0"/>
                </a:lnTo>
                <a:lnTo>
                  <a:pt x="548305" y="0"/>
                </a:lnTo>
                <a:cubicBezTo>
                  <a:pt x="554642" y="0"/>
                  <a:pt x="559779" y="339636"/>
                  <a:pt x="559779" y="75859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37486" rIns="37486" bIns="37486" numCol="1" spcCol="1270" anchor="ctr" anchorCtr="0">
            <a:noAutofit/>
          </a:bodyPr>
          <a:lstStyle/>
          <a:p>
            <a:pPr marL="171454" lvl="1" indent="-171454" defTabSz="71121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77" dirty="0">
                <a:solidFill>
                  <a:srgbClr val="106C84"/>
                </a:solidFill>
                <a:latin typeface="Ubuntu" panose="020B0504030602030204" pitchFamily="34" charset="0"/>
                <a:ea typeface="+mj-ea"/>
                <a:cs typeface="+mj-cs"/>
              </a:rPr>
              <a:t>Учреждение здравоохранения – </a:t>
            </a:r>
          </a:p>
          <a:p>
            <a:pPr marL="0" lvl="1" defTabSz="71121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77" dirty="0">
                <a:solidFill>
                  <a:srgbClr val="106C84"/>
                </a:solidFill>
                <a:latin typeface="Ubuntu" panose="020B0504030602030204" pitchFamily="34" charset="0"/>
                <a:ea typeface="+mj-ea"/>
                <a:cs typeface="+mj-cs"/>
              </a:rPr>
              <a:t>Кильмезская центральная районная больница 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27A799B3-DCE8-22DC-503F-C0F5FCD46103}"/>
              </a:ext>
            </a:extLst>
          </p:cNvPr>
          <p:cNvSpPr/>
          <p:nvPr/>
        </p:nvSpPr>
        <p:spPr>
          <a:xfrm>
            <a:off x="450388" y="2370962"/>
            <a:ext cx="641454" cy="676263"/>
          </a:xfrm>
          <a:custGeom>
            <a:avLst/>
            <a:gdLst>
              <a:gd name="connsiteX0" fmla="*/ 0 w 594660"/>
              <a:gd name="connsiteY0" fmla="*/ 278554 h 557107"/>
              <a:gd name="connsiteX1" fmla="*/ 139277 w 594660"/>
              <a:gd name="connsiteY1" fmla="*/ 0 h 557107"/>
              <a:gd name="connsiteX2" fmla="*/ 455383 w 594660"/>
              <a:gd name="connsiteY2" fmla="*/ 0 h 557107"/>
              <a:gd name="connsiteX3" fmla="*/ 594660 w 594660"/>
              <a:gd name="connsiteY3" fmla="*/ 278554 h 557107"/>
              <a:gd name="connsiteX4" fmla="*/ 455383 w 594660"/>
              <a:gd name="connsiteY4" fmla="*/ 557107 h 557107"/>
              <a:gd name="connsiteX5" fmla="*/ 139277 w 594660"/>
              <a:gd name="connsiteY5" fmla="*/ 557107 h 557107"/>
              <a:gd name="connsiteX6" fmla="*/ 0 w 594660"/>
              <a:gd name="connsiteY6" fmla="*/ 278554 h 5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660" h="557107">
                <a:moveTo>
                  <a:pt x="297329" y="0"/>
                </a:moveTo>
                <a:lnTo>
                  <a:pt x="594659" y="130482"/>
                </a:lnTo>
                <a:lnTo>
                  <a:pt x="594659" y="426625"/>
                </a:lnTo>
                <a:lnTo>
                  <a:pt x="297329" y="557107"/>
                </a:lnTo>
                <a:lnTo>
                  <a:pt x="1" y="426625"/>
                </a:lnTo>
                <a:lnTo>
                  <a:pt x="1" y="130482"/>
                </a:lnTo>
                <a:lnTo>
                  <a:pt x="297329" y="0"/>
                </a:lnTo>
                <a:close/>
              </a:path>
            </a:pathLst>
          </a:custGeom>
          <a:solidFill>
            <a:srgbClr val="126F87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102619" tIns="108682" rIns="102620" bIns="108681" numCol="1" spcCol="1270" anchor="ctr" anchorCtr="0">
            <a:noAutofit/>
          </a:bodyPr>
          <a:lstStyle/>
          <a:p>
            <a:pPr algn="ctr" defTabSz="88902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3</a:t>
            </a: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51274555-1A84-2DA8-F03F-A7BB67FE4095}"/>
              </a:ext>
            </a:extLst>
          </p:cNvPr>
          <p:cNvSpPr/>
          <p:nvPr/>
        </p:nvSpPr>
        <p:spPr>
          <a:xfrm>
            <a:off x="1224258" y="2122459"/>
            <a:ext cx="4871742" cy="1569536"/>
          </a:xfrm>
          <a:custGeom>
            <a:avLst/>
            <a:gdLst>
              <a:gd name="connsiteX0" fmla="*/ 168918 w 1013489"/>
              <a:gd name="connsiteY0" fmla="*/ 0 h 4647430"/>
              <a:gd name="connsiteX1" fmla="*/ 844571 w 1013489"/>
              <a:gd name="connsiteY1" fmla="*/ 0 h 4647430"/>
              <a:gd name="connsiteX2" fmla="*/ 1013489 w 1013489"/>
              <a:gd name="connsiteY2" fmla="*/ 168918 h 4647430"/>
              <a:gd name="connsiteX3" fmla="*/ 1013489 w 1013489"/>
              <a:gd name="connsiteY3" fmla="*/ 4647430 h 4647430"/>
              <a:gd name="connsiteX4" fmla="*/ 1013489 w 1013489"/>
              <a:gd name="connsiteY4" fmla="*/ 4647430 h 4647430"/>
              <a:gd name="connsiteX5" fmla="*/ 0 w 1013489"/>
              <a:gd name="connsiteY5" fmla="*/ 4647430 h 4647430"/>
              <a:gd name="connsiteX6" fmla="*/ 0 w 1013489"/>
              <a:gd name="connsiteY6" fmla="*/ 4647430 h 4647430"/>
              <a:gd name="connsiteX7" fmla="*/ 0 w 1013489"/>
              <a:gd name="connsiteY7" fmla="*/ 168918 h 4647430"/>
              <a:gd name="connsiteX8" fmla="*/ 168918 w 1013489"/>
              <a:gd name="connsiteY8" fmla="*/ 0 h 464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489" h="4647430">
                <a:moveTo>
                  <a:pt x="1013489" y="774588"/>
                </a:moveTo>
                <a:lnTo>
                  <a:pt x="1013489" y="3872842"/>
                </a:lnTo>
                <a:cubicBezTo>
                  <a:pt x="1013489" y="4300635"/>
                  <a:pt x="996997" y="4647428"/>
                  <a:pt x="976652" y="4647428"/>
                </a:cubicBezTo>
                <a:lnTo>
                  <a:pt x="0" y="4647428"/>
                </a:lnTo>
                <a:lnTo>
                  <a:pt x="0" y="4647428"/>
                </a:lnTo>
                <a:lnTo>
                  <a:pt x="0" y="2"/>
                </a:lnTo>
                <a:lnTo>
                  <a:pt x="0" y="2"/>
                </a:lnTo>
                <a:lnTo>
                  <a:pt x="976652" y="2"/>
                </a:lnTo>
                <a:cubicBezTo>
                  <a:pt x="996997" y="2"/>
                  <a:pt x="1013489" y="346795"/>
                  <a:pt x="1013489" y="774588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26667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9634" rIns="59634" bIns="59634" numCol="1" spcCol="1270" anchor="ctr" anchorCtr="0">
            <a:noAutofit/>
          </a:bodyPr>
          <a:lstStyle/>
          <a:p>
            <a:pPr marL="171454" lvl="1" indent="-171454" defTabSz="71121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77" dirty="0">
                <a:solidFill>
                  <a:srgbClr val="106C84"/>
                </a:solidFill>
                <a:latin typeface="Ubuntu" panose="020B0504030602030204" pitchFamily="34" charset="0"/>
                <a:ea typeface="+mj-ea"/>
                <a:cs typeface="+mj-cs"/>
              </a:rPr>
              <a:t>Учреждения культуры и искусства -</a:t>
            </a:r>
          </a:p>
          <a:p>
            <a:pPr marL="171454" lvl="1" indent="-171454" defTabSz="71121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77" dirty="0">
                <a:solidFill>
                  <a:srgbClr val="106C84"/>
                </a:solidFill>
                <a:latin typeface="Ubuntu" panose="020B0504030602030204" pitchFamily="34" charset="0"/>
                <a:ea typeface="+mj-ea"/>
                <a:cs typeface="+mj-cs"/>
              </a:rPr>
              <a:t>Кильмезский районный краеведческий музей,</a:t>
            </a:r>
          </a:p>
          <a:p>
            <a:pPr marL="171454" lvl="1" indent="-171454" defTabSz="71121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77" dirty="0">
                <a:solidFill>
                  <a:srgbClr val="106C84"/>
                </a:solidFill>
                <a:latin typeface="Ubuntu" panose="020B0504030602030204" pitchFamily="34" charset="0"/>
                <a:ea typeface="+mj-ea"/>
                <a:cs typeface="+mj-cs"/>
              </a:rPr>
              <a:t>Кильмезская межмуниципальная </a:t>
            </a:r>
          </a:p>
          <a:p>
            <a:pPr marL="0" lvl="1" defTabSz="71121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77" dirty="0">
                <a:solidFill>
                  <a:srgbClr val="106C84"/>
                </a:solidFill>
                <a:latin typeface="Ubuntu" panose="020B0504030602030204" pitchFamily="34" charset="0"/>
                <a:ea typeface="+mj-ea"/>
                <a:cs typeface="+mj-cs"/>
              </a:rPr>
              <a:t>библиотечная система, районный центр культуры и досуга</a:t>
            </a:r>
          </a:p>
        </p:txBody>
      </p:sp>
      <p:pic>
        <p:nvPicPr>
          <p:cNvPr id="24" name="Picture 11">
            <a:extLst>
              <a:ext uri="{FF2B5EF4-FFF2-40B4-BE49-F238E27FC236}">
                <a16:creationId xmlns:a16="http://schemas.microsoft.com/office/drawing/2014/main" id="{361BE48F-85A5-4560-8190-1E923FBF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332" y="742904"/>
            <a:ext cx="4575062" cy="229599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8" y="3771690"/>
            <a:ext cx="5106512" cy="29603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32" y="3771690"/>
            <a:ext cx="4575062" cy="296033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67A0D8-C32C-91FD-042D-D3D2C03C3DE5}"/>
              </a:ext>
            </a:extLst>
          </p:cNvPr>
          <p:cNvSpPr txBox="1"/>
          <p:nvPr/>
        </p:nvSpPr>
        <p:spPr>
          <a:xfrm>
            <a:off x="9241740" y="11636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219200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82B29-08EF-484D-9774-3E2D4B3D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46" y="178331"/>
            <a:ext cx="11358924" cy="934181"/>
          </a:xfrm>
        </p:spPr>
        <p:txBody>
          <a:bodyPr anchor="t">
            <a:normAutofit/>
          </a:bodyPr>
          <a:lstStyle/>
          <a:p>
            <a:pPr algn="ctr"/>
            <a:r>
              <a:rPr lang="ru-RU" sz="3446" dirty="0">
                <a:solidFill>
                  <a:srgbClr val="00206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ТУРИЗМ</a:t>
            </a: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039AFB82-9B67-42D0-9596-6A64DE109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236764"/>
              </p:ext>
            </p:extLst>
          </p:nvPr>
        </p:nvGraphicFramePr>
        <p:xfrm>
          <a:off x="416169" y="676798"/>
          <a:ext cx="11359662" cy="632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4CEDB8-0FAF-4BD2-A04D-7D6AF2EA58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/>
        </p:blipFill>
        <p:spPr>
          <a:xfrm>
            <a:off x="5676401" y="1548226"/>
            <a:ext cx="5885724" cy="1480745"/>
          </a:xfrm>
          <a:prstGeom prst="roundRect">
            <a:avLst>
              <a:gd name="adj" fmla="val 17355"/>
            </a:avLst>
          </a:prstGeom>
          <a:ln cap="rnd">
            <a:noFill/>
          </a:ln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9D22AA-525A-48C1-9E6C-0E2BEC1082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t="-1080" r="3552" b="1081"/>
          <a:stretch/>
        </p:blipFill>
        <p:spPr>
          <a:xfrm>
            <a:off x="2729756" y="3878457"/>
            <a:ext cx="4489940" cy="1637831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91A913-387D-9167-588E-4E8C3B64D358}"/>
              </a:ext>
            </a:extLst>
          </p:cNvPr>
          <p:cNvSpPr txBox="1"/>
          <p:nvPr/>
        </p:nvSpPr>
        <p:spPr>
          <a:xfrm>
            <a:off x="9189475" y="24486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270657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1497"/>
            <a:ext cx="4738918" cy="869338"/>
          </a:xfrm>
        </p:spPr>
        <p:txBody>
          <a:bodyPr>
            <a:normAutofit/>
          </a:bodyPr>
          <a:lstStyle/>
          <a:p>
            <a:pPr algn="ctr"/>
            <a:r>
              <a:rPr lang="ru-RU" sz="2462" b="1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cs typeface="Times New Roman" panose="02020603050405020304" pitchFamily="18" charset="0"/>
              </a:rPr>
              <a:t>ОСНОВНЫЕ ОРГАНИЗАЦИИ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099338"/>
              </p:ext>
            </p:extLst>
          </p:nvPr>
        </p:nvGraphicFramePr>
        <p:xfrm>
          <a:off x="257174" y="777841"/>
          <a:ext cx="11496676" cy="5939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202">
                  <a:extLst>
                    <a:ext uri="{9D8B030D-6E8A-4147-A177-3AD203B41FA5}">
                      <a16:colId xmlns:a16="http://schemas.microsoft.com/office/drawing/2014/main" val="375163308"/>
                    </a:ext>
                  </a:extLst>
                </a:gridCol>
                <a:gridCol w="2567604">
                  <a:extLst>
                    <a:ext uri="{9D8B030D-6E8A-4147-A177-3AD203B41FA5}">
                      <a16:colId xmlns:a16="http://schemas.microsoft.com/office/drawing/2014/main" val="1015563696"/>
                    </a:ext>
                  </a:extLst>
                </a:gridCol>
                <a:gridCol w="1628703">
                  <a:extLst>
                    <a:ext uri="{9D8B030D-6E8A-4147-A177-3AD203B41FA5}">
                      <a16:colId xmlns:a16="http://schemas.microsoft.com/office/drawing/2014/main" val="3250528482"/>
                    </a:ext>
                  </a:extLst>
                </a:gridCol>
                <a:gridCol w="1615773">
                  <a:extLst>
                    <a:ext uri="{9D8B030D-6E8A-4147-A177-3AD203B41FA5}">
                      <a16:colId xmlns:a16="http://schemas.microsoft.com/office/drawing/2014/main" val="2109036071"/>
                    </a:ext>
                  </a:extLst>
                </a:gridCol>
                <a:gridCol w="1728161">
                  <a:extLst>
                    <a:ext uri="{9D8B030D-6E8A-4147-A177-3AD203B41FA5}">
                      <a16:colId xmlns:a16="http://schemas.microsoft.com/office/drawing/2014/main" val="379524172"/>
                    </a:ext>
                  </a:extLst>
                </a:gridCol>
                <a:gridCol w="1889233">
                  <a:extLst>
                    <a:ext uri="{9D8B030D-6E8A-4147-A177-3AD203B41FA5}">
                      <a16:colId xmlns:a16="http://schemas.microsoft.com/office/drawing/2014/main" val="2538562097"/>
                    </a:ext>
                  </a:extLst>
                </a:gridCol>
              </a:tblGrid>
              <a:tr h="75669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Вид деятельности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Выручка за 2023 год,</a:t>
                      </a:r>
                      <a:r>
                        <a:rPr lang="ru-ID" sz="1100" b="1" i="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100" b="1" i="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1" i="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ID" sz="1100" b="1" i="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b="1" i="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ID" sz="1100" b="1" i="0" dirty="0">
                        <a:latin typeface="Ubuntu" panose="020B05040306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Ubuntu" panose="020B0504030602030204" pitchFamily="34" charset="0"/>
                          <a:cs typeface="Arial" panose="020B0604020202020204" pitchFamily="34" charset="0"/>
                        </a:rPr>
                        <a:t>Выручка, </a:t>
                      </a:r>
                    </a:p>
                    <a:p>
                      <a:pPr algn="ctr"/>
                      <a:r>
                        <a:rPr lang="ru-RU" sz="1100" b="1" i="0" dirty="0">
                          <a:latin typeface="Ubuntu" panose="020B0504030602030204" pitchFamily="34" charset="0"/>
                          <a:cs typeface="Arial" panose="020B0604020202020204" pitchFamily="34" charset="0"/>
                        </a:rPr>
                        <a:t>% к 2022 году</a:t>
                      </a:r>
                      <a:endParaRPr lang="ru-ID" sz="1100" b="1" i="0" dirty="0">
                        <a:latin typeface="Ubuntu" panose="020B0504030602030204" pitchFamily="34" charset="0"/>
                        <a:cs typeface="Arial" panose="020B0604020202020204" pitchFamily="34" charset="0"/>
                      </a:endParaRP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Среднесписочная</a:t>
                      </a:r>
                      <a:r>
                        <a:rPr lang="ru-RU" sz="1100" b="1" i="0" baseline="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 численность </a:t>
                      </a:r>
                      <a:endParaRPr lang="ru-RU" sz="1100" b="1" i="0" dirty="0">
                        <a:latin typeface="Ubuntu" panose="020B05040306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i="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за 2023 год, </a:t>
                      </a:r>
                    </a:p>
                    <a:p>
                      <a:pPr algn="ctr"/>
                      <a:r>
                        <a:rPr lang="ru-RU" sz="1100" b="1" i="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ID" sz="1100" b="1" i="0" dirty="0">
                        <a:latin typeface="Ubuntu" panose="020B05040306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Ubuntu" panose="020B0504030602030204" pitchFamily="34" charset="0"/>
                          <a:cs typeface="Arial" panose="020B0604020202020204" pitchFamily="34" charset="0"/>
                        </a:rPr>
                        <a:t>Среднесписочная численность,</a:t>
                      </a:r>
                      <a:r>
                        <a:rPr lang="ru-ID" sz="1100" b="1" i="0" dirty="0">
                          <a:latin typeface="Ubuntu" panose="020B0504030602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i="0" dirty="0">
                        <a:latin typeface="Ubuntu" panose="020B05040306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Ubuntu" panose="020B0504030602030204" pitchFamily="34" charset="0"/>
                          <a:cs typeface="Arial" panose="020B0604020202020204" pitchFamily="34" charset="0"/>
                        </a:rPr>
                        <a:t>% к 2022 году</a:t>
                      </a:r>
                      <a:endParaRPr lang="ru-ID" sz="1100" b="1" i="0" dirty="0">
                        <a:latin typeface="Ubuntu" panose="020B0504030602030204" pitchFamily="34" charset="0"/>
                        <a:cs typeface="Arial" panose="020B0604020202020204" pitchFamily="34" charset="0"/>
                      </a:endParaRP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27094646"/>
                  </a:ext>
                </a:extLst>
              </a:tr>
              <a:tr h="46217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ООО "</a:t>
                      </a:r>
                      <a:r>
                        <a:rPr lang="ru-RU" sz="1200" dirty="0" err="1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Техдревтара</a:t>
                      </a:r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16.24 Производство деревянной тары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91,5</a:t>
                      </a: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108,8</a:t>
                      </a: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117,1</a:t>
                      </a: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3548242"/>
                  </a:ext>
                </a:extLst>
              </a:tr>
              <a:tr h="78082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ООО "</a:t>
                      </a:r>
                      <a:r>
                        <a:rPr lang="ru-RU" sz="1200" dirty="0" err="1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Древкомплект</a:t>
                      </a:r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16.21 Производство шпона, фанеры, деревянных плит и панелей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19,9</a:t>
                      </a: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146,7</a:t>
                      </a: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34105020"/>
                  </a:ext>
                </a:extLst>
              </a:tr>
              <a:tr h="95463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ООО "</a:t>
                      </a:r>
                      <a:r>
                        <a:rPr lang="ru-RU" sz="1200" dirty="0" err="1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Промлесальянс</a:t>
                      </a:r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02.40 Предоставление услуг в области лесоводства и лесозаготовок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34,3</a:t>
                      </a: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77,9</a:t>
                      </a: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116,7</a:t>
                      </a: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30525674"/>
                  </a:ext>
                </a:extLst>
              </a:tr>
              <a:tr h="780823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ООО "Основа технологичных кроватей"</a:t>
                      </a:r>
                    </a:p>
                  </a:txBody>
                  <a:tcPr marL="11723" marR="11723" marT="11723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31.09 Производство прочей мебели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68,8</a:t>
                      </a: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Создан в октябре 2022</a:t>
                      </a:r>
                      <a:r>
                        <a:rPr lang="ru-RU" sz="1200" baseline="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200" dirty="0">
                        <a:latin typeface="Ubuntu" panose="020B05040306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Создан в октябре 2022</a:t>
                      </a:r>
                      <a:r>
                        <a:rPr lang="ru-RU" sz="1200" baseline="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 года</a:t>
                      </a: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9936172"/>
                  </a:ext>
                </a:extLst>
              </a:tr>
              <a:tr h="78082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ООО "</a:t>
                      </a:r>
                      <a:r>
                        <a:rPr lang="ru-RU" sz="1200" dirty="0" err="1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Промлес</a:t>
                      </a:r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16.21.21 Производство листов для облицовки, шпона для фанеры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173,5</a:t>
                      </a: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89,5</a:t>
                      </a: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97232967"/>
                  </a:ext>
                </a:extLst>
              </a:tr>
              <a:tr h="462172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ООО "Ритм-Бис"</a:t>
                      </a:r>
                    </a:p>
                  </a:txBody>
                  <a:tcPr marL="11723" marR="11723" marT="11723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16.10.1 Производство пиломатериалов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53,8</a:t>
                      </a: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93,7</a:t>
                      </a: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101,3</a:t>
                      </a: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6646525"/>
                  </a:ext>
                </a:extLst>
              </a:tr>
              <a:tr h="285459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ООО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Ватажский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"</a:t>
                      </a:r>
                    </a:p>
                  </a:txBody>
                  <a:tcPr marL="11723" marR="11723" marT="11723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02.20 Лесозаготовки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107,9</a:t>
                      </a: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87839586"/>
                  </a:ext>
                </a:extLst>
              </a:tr>
              <a:tr h="607009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ООО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Пролипа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"</a:t>
                      </a:r>
                    </a:p>
                  </a:txBody>
                  <a:tcPr marL="11723" marR="11723" marT="11723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16.1 Распиловка и строгание древесины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Создан в январе 2023 года</a:t>
                      </a: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12542" marR="112542" marT="56271" marB="56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Ubuntu" panose="020B0504030602030204" pitchFamily="34" charset="0"/>
                          <a:cs typeface="Times New Roman" panose="02020603050405020304" pitchFamily="18" charset="0"/>
                        </a:rPr>
                        <a:t>Создан в январе 2023 года</a:t>
                      </a:r>
                    </a:p>
                  </a:txBody>
                  <a:tcPr marL="112542" marR="112542" marT="56271" marB="5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2410019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278EE6-0FAC-8B99-D7AD-FEA279F15183}"/>
              </a:ext>
            </a:extLst>
          </p:cNvPr>
          <p:cNvSpPr txBox="1"/>
          <p:nvPr/>
        </p:nvSpPr>
        <p:spPr>
          <a:xfrm>
            <a:off x="9241740" y="126574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15149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82B29-08EF-484D-9774-3E2D4B3D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9915" y="-37294"/>
            <a:ext cx="6572140" cy="934181"/>
          </a:xfrm>
        </p:spPr>
        <p:txBody>
          <a:bodyPr anchor="t">
            <a:normAutofit/>
          </a:bodyPr>
          <a:lstStyle/>
          <a:p>
            <a:pPr algn="ctr"/>
            <a:r>
              <a:rPr lang="ru-RU" altLang="ru-RU" sz="3446" dirty="0">
                <a:solidFill>
                  <a:srgbClr val="002060"/>
                </a:solidFill>
                <a:latin typeface="Ubuntu" panose="020B0504030602030204" pitchFamily="34" charset="0"/>
                <a:cs typeface="Segoe UI Semibold" panose="020B0702040204020203" pitchFamily="34" charset="0"/>
              </a:rPr>
              <a:t>Инвестиционный потенциал</a:t>
            </a:r>
            <a:endParaRPr lang="ru-RU" sz="3446" dirty="0">
              <a:latin typeface="Ubuntu" panose="020B0504030602030204" pitchFamily="34" charset="0"/>
            </a:endParaRP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039AFB82-9B67-42D0-9596-6A64DE109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642771"/>
              </p:ext>
            </p:extLst>
          </p:nvPr>
        </p:nvGraphicFramePr>
        <p:xfrm>
          <a:off x="379046" y="1007941"/>
          <a:ext cx="11359662" cy="632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3DDFAC-F569-4EC6-99A5-1150A5731306}"/>
              </a:ext>
            </a:extLst>
          </p:cNvPr>
          <p:cNvSpPr txBox="1"/>
          <p:nvPr/>
        </p:nvSpPr>
        <p:spPr>
          <a:xfrm>
            <a:off x="628760" y="543970"/>
            <a:ext cx="11184194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25444">
              <a:lnSpc>
                <a:spcPct val="90000"/>
              </a:lnSpc>
              <a:spcBef>
                <a:spcPct val="0"/>
              </a:spcBef>
            </a:pPr>
            <a:r>
              <a:rPr lang="ru-RU" sz="2215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ea typeface="+mj-ea"/>
                <a:cs typeface="Segoe UI Semibold" panose="020B0702040204020203" pitchFamily="34" charset="0"/>
              </a:rPr>
              <a:t>Народные промыслы. Заготовка и переработка недревесных лесных ресурсов</a:t>
            </a:r>
          </a:p>
          <a:p>
            <a:pPr defTabSz="1125444">
              <a:lnSpc>
                <a:spcPct val="90000"/>
              </a:lnSpc>
              <a:spcBef>
                <a:spcPct val="0"/>
              </a:spcBef>
            </a:pPr>
            <a:endParaRPr lang="ru-RU" sz="2215" dirty="0">
              <a:solidFill>
                <a:srgbClr val="002060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63D79-EB81-92F6-4E5C-60B90AC83E64}"/>
              </a:ext>
            </a:extLst>
          </p:cNvPr>
          <p:cNvSpPr txBox="1"/>
          <p:nvPr/>
        </p:nvSpPr>
        <p:spPr>
          <a:xfrm>
            <a:off x="9241740" y="0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2043034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82B29-08EF-484D-9774-3E2D4B3D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375"/>
            <a:ext cx="7448440" cy="934181"/>
          </a:xfrm>
        </p:spPr>
        <p:txBody>
          <a:bodyPr anchor="t">
            <a:normAutofit/>
          </a:bodyPr>
          <a:lstStyle/>
          <a:p>
            <a:pPr algn="ctr"/>
            <a:r>
              <a:rPr lang="ru-RU" altLang="ru-RU" sz="4062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Инвестиционный потенциал</a:t>
            </a:r>
            <a:endParaRPr lang="ru-RU" dirty="0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039AFB82-9B67-42D0-9596-6A64DE109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586920"/>
              </p:ext>
            </p:extLst>
          </p:nvPr>
        </p:nvGraphicFramePr>
        <p:xfrm>
          <a:off x="328246" y="1279712"/>
          <a:ext cx="11535508" cy="640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91C7F78-B53A-433E-A5FA-BD4D9817C450}"/>
              </a:ext>
            </a:extLst>
          </p:cNvPr>
          <p:cNvSpPr txBox="1"/>
          <p:nvPr/>
        </p:nvSpPr>
        <p:spPr>
          <a:xfrm>
            <a:off x="541026" y="1193256"/>
            <a:ext cx="11109948" cy="399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25444">
              <a:lnSpc>
                <a:spcPct val="90000"/>
              </a:lnSpc>
              <a:spcBef>
                <a:spcPct val="0"/>
              </a:spcBef>
            </a:pPr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                                          Углубленная деревообработка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7B018-A4E4-5E2F-AE8A-86B474EA9CA1}"/>
              </a:ext>
            </a:extLst>
          </p:cNvPr>
          <p:cNvSpPr txBox="1"/>
          <p:nvPr/>
        </p:nvSpPr>
        <p:spPr>
          <a:xfrm>
            <a:off x="9241740" y="84992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2559599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82B29-08EF-484D-9774-3E2D4B3D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814" y="7085"/>
            <a:ext cx="7568490" cy="934181"/>
          </a:xfrm>
        </p:spPr>
        <p:txBody>
          <a:bodyPr anchor="t">
            <a:normAutofit/>
          </a:bodyPr>
          <a:lstStyle/>
          <a:p>
            <a:pPr algn="ctr"/>
            <a:r>
              <a:rPr lang="ru-RU" altLang="ru-RU" sz="4062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Инвестиционный потенциал</a:t>
            </a:r>
            <a:endParaRPr lang="ru-RU" dirty="0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039AFB82-9B67-42D0-9596-6A64DE109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353276"/>
              </p:ext>
            </p:extLst>
          </p:nvPr>
        </p:nvGraphicFramePr>
        <p:xfrm>
          <a:off x="493347" y="941266"/>
          <a:ext cx="11359662" cy="632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8DE9394-40D8-4EC2-AF90-E5FC67C92CEF}"/>
              </a:ext>
            </a:extLst>
          </p:cNvPr>
          <p:cNvSpPr txBox="1"/>
          <p:nvPr/>
        </p:nvSpPr>
        <p:spPr>
          <a:xfrm>
            <a:off x="1667431" y="683625"/>
            <a:ext cx="8857137" cy="399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25444">
              <a:lnSpc>
                <a:spcPct val="90000"/>
              </a:lnSpc>
              <a:spcBef>
                <a:spcPct val="0"/>
              </a:spcBef>
            </a:pPr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            Сельское хозяйство и пищевая промышленность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707324-7B06-B70C-3CB3-2BCD136E998E}"/>
              </a:ext>
            </a:extLst>
          </p:cNvPr>
          <p:cNvSpPr txBox="1"/>
          <p:nvPr/>
        </p:nvSpPr>
        <p:spPr>
          <a:xfrm>
            <a:off x="9331192" y="7085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289180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82B29-08EF-484D-9774-3E2D4B3D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57266" y="-33895"/>
            <a:ext cx="11027328" cy="934181"/>
          </a:xfrm>
        </p:spPr>
        <p:txBody>
          <a:bodyPr anchor="t">
            <a:normAutofit/>
          </a:bodyPr>
          <a:lstStyle/>
          <a:p>
            <a:pPr algn="ctr"/>
            <a:r>
              <a:rPr lang="ru-RU" altLang="ru-RU" sz="4062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Инвестиционный потенциал</a:t>
            </a:r>
            <a:endParaRPr lang="ru-RU" dirty="0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039AFB82-9B67-42D0-9596-6A64DE109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433420"/>
              </p:ext>
            </p:extLst>
          </p:nvPr>
        </p:nvGraphicFramePr>
        <p:xfrm>
          <a:off x="1888588" y="812620"/>
          <a:ext cx="8414823" cy="632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3DDFAC-F569-4EC6-99A5-1150A5731306}"/>
              </a:ext>
            </a:extLst>
          </p:cNvPr>
          <p:cNvSpPr txBox="1"/>
          <p:nvPr/>
        </p:nvSpPr>
        <p:spPr>
          <a:xfrm>
            <a:off x="628760" y="433196"/>
            <a:ext cx="11184194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25444">
              <a:lnSpc>
                <a:spcPct val="90000"/>
              </a:lnSpc>
              <a:spcBef>
                <a:spcPct val="0"/>
              </a:spcBef>
            </a:pPr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Строительная промышленность</a:t>
            </a:r>
          </a:p>
          <a:p>
            <a:pPr defTabSz="1125444">
              <a:lnSpc>
                <a:spcPct val="90000"/>
              </a:lnSpc>
              <a:spcBef>
                <a:spcPct val="0"/>
              </a:spcBef>
            </a:pPr>
            <a:endParaRPr lang="ru-RU" sz="2215" dirty="0">
              <a:solidFill>
                <a:srgbClr val="002060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DA84F-7107-C4BF-59F3-0A9C8F706B7B}"/>
              </a:ext>
            </a:extLst>
          </p:cNvPr>
          <p:cNvSpPr txBox="1"/>
          <p:nvPr/>
        </p:nvSpPr>
        <p:spPr>
          <a:xfrm>
            <a:off x="9331192" y="0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2777964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32C19-35F7-4F8B-9C0D-4952884E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671212" cy="632000"/>
          </a:xfrm>
        </p:spPr>
        <p:txBody>
          <a:bodyPr anchor="t">
            <a:normAutofit/>
          </a:bodyPr>
          <a:lstStyle/>
          <a:p>
            <a:r>
              <a:rPr lang="ru-RU" sz="3692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Свободные инвестиционные площадки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5A3279-DD92-8019-E2FB-0117074D40B3}"/>
              </a:ext>
            </a:extLst>
          </p:cNvPr>
          <p:cNvSpPr txBox="1"/>
          <p:nvPr/>
        </p:nvSpPr>
        <p:spPr>
          <a:xfrm>
            <a:off x="9378817" y="51693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  <p:sp>
        <p:nvSpPr>
          <p:cNvPr id="12" name="Скругленный прямоугольник 6">
            <a:hlinkClick r:id="rId2"/>
            <a:extLst>
              <a:ext uri="{FF2B5EF4-FFF2-40B4-BE49-F238E27FC236}">
                <a16:creationId xmlns:a16="http://schemas.microsoft.com/office/drawing/2014/main" id="{9C4DD2C1-3364-CC39-AED9-654E033649BD}"/>
              </a:ext>
            </a:extLst>
          </p:cNvPr>
          <p:cNvSpPr/>
          <p:nvPr/>
        </p:nvSpPr>
        <p:spPr>
          <a:xfrm>
            <a:off x="574081" y="5008996"/>
            <a:ext cx="5050516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276A7C"/>
                </a:solidFill>
                <a:effectLst/>
                <a:uLnTx/>
                <a:uFillTx/>
                <a:latin typeface="Ubuntu" panose="020B0504030602030204" pitchFamily="34" charset="0"/>
                <a:cs typeface="Arial" panose="020B0604020202020204" pitchFamily="34" charset="0"/>
              </a:rPr>
              <a:t>Ознакомиться с подробной информацией о площадках, точках подключения,          ресурсных мощностях, транспортной и инженерной инфраструктуре можно                          на инвестиционной карте Кировской области: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76A7C"/>
                </a:solidFill>
                <a:effectLst/>
                <a:uLnTx/>
                <a:uFillTx/>
                <a:latin typeface="Ubuntu" panose="020B0504030602030204" pitchFamily="34" charset="0"/>
                <a:cs typeface="Arial" panose="020B0604020202020204" pitchFamily="34" charset="0"/>
              </a:rPr>
              <a:t> https://kirov-investkarta.ru/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76A7C"/>
              </a:solidFill>
              <a:effectLst/>
              <a:uLnTx/>
              <a:uFillTx/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5">
            <a:extLst>
              <a:ext uri="{FF2B5EF4-FFF2-40B4-BE49-F238E27FC236}">
                <a16:creationId xmlns:a16="http://schemas.microsoft.com/office/drawing/2014/main" id="{C566C0A2-099B-D0C9-C7EE-209C971F9932}"/>
              </a:ext>
            </a:extLst>
          </p:cNvPr>
          <p:cNvSpPr/>
          <p:nvPr/>
        </p:nvSpPr>
        <p:spPr>
          <a:xfrm>
            <a:off x="354537" y="1065936"/>
            <a:ext cx="5637095" cy="1495617"/>
          </a:xfrm>
          <a:prstGeom prst="roundRect">
            <a:avLst>
              <a:gd name="adj" fmla="val 22570"/>
            </a:avLst>
          </a:prstGeom>
          <a:solidFill>
            <a:srgbClr val="276A7C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sz="200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FF255-0DD0-1CEB-F340-6B9C8CA63231}"/>
              </a:ext>
            </a:extLst>
          </p:cNvPr>
          <p:cNvSpPr txBox="1"/>
          <p:nvPr/>
        </p:nvSpPr>
        <p:spPr>
          <a:xfrm>
            <a:off x="1245694" y="1285827"/>
            <a:ext cx="4257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12</a:t>
            </a:r>
            <a:endParaRPr lang="ru-ID" sz="2800" b="1" dirty="0">
              <a:solidFill>
                <a:schemeClr val="bg1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0486C-A983-A6AB-ECBE-276CD218175D}"/>
              </a:ext>
            </a:extLst>
          </p:cNvPr>
          <p:cNvSpPr txBox="1"/>
          <p:nvPr/>
        </p:nvSpPr>
        <p:spPr>
          <a:xfrm>
            <a:off x="549072" y="1716714"/>
            <a:ext cx="18189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ИНВЕСТИЦИОННЫХ ПЛОЩАДОК</a:t>
            </a:r>
            <a:endParaRPr lang="ru-ID" sz="1200" b="1" dirty="0">
              <a:solidFill>
                <a:schemeClr val="bg1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39CF2C-E633-B0D0-7355-E6BF6BAE8667}"/>
              </a:ext>
            </a:extLst>
          </p:cNvPr>
          <p:cNvSpPr txBox="1"/>
          <p:nvPr/>
        </p:nvSpPr>
        <p:spPr>
          <a:xfrm>
            <a:off x="3165156" y="1209761"/>
            <a:ext cx="1741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97FFE4A-941B-CC2C-4521-2C54E2BF6957}"/>
              </a:ext>
            </a:extLst>
          </p:cNvPr>
          <p:cNvCxnSpPr>
            <a:cxnSpLocks/>
          </p:cNvCxnSpPr>
          <p:nvPr/>
        </p:nvCxnSpPr>
        <p:spPr>
          <a:xfrm>
            <a:off x="2998226" y="1265038"/>
            <a:ext cx="0" cy="10206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C669A9-B2BC-2870-0D5E-5872A3A55B88}"/>
              </a:ext>
            </a:extLst>
          </p:cNvPr>
          <p:cNvSpPr txBox="1"/>
          <p:nvPr/>
        </p:nvSpPr>
        <p:spPr>
          <a:xfrm>
            <a:off x="3045540" y="1558881"/>
            <a:ext cx="3563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9F2798-5C41-D44D-49DC-4A9F3D832AC1}"/>
              </a:ext>
            </a:extLst>
          </p:cNvPr>
          <p:cNvSpPr txBox="1"/>
          <p:nvPr/>
        </p:nvSpPr>
        <p:spPr>
          <a:xfrm>
            <a:off x="3398231" y="1602355"/>
            <a:ext cx="26303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" sz="1200" b="1" dirty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Greenfield </a:t>
            </a:r>
            <a:r>
              <a:rPr lang="ru-RU" sz="1200" b="1" dirty="0" err="1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ов</a:t>
            </a:r>
            <a:r>
              <a:rPr lang="ru-RU" sz="1200" b="1" dirty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62AC87-E7BC-EE7D-6F5C-698147B5CE1A}"/>
              </a:ext>
            </a:extLst>
          </p:cNvPr>
          <p:cNvSpPr txBox="1"/>
          <p:nvPr/>
        </p:nvSpPr>
        <p:spPr>
          <a:xfrm>
            <a:off x="3078336" y="1908002"/>
            <a:ext cx="2711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0</a:t>
            </a:r>
            <a:endParaRPr lang="ru-RU" b="1" dirty="0">
              <a:solidFill>
                <a:schemeClr val="bg1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66F6D-39C9-CAA8-A10F-0399B5C8ACDB}"/>
              </a:ext>
            </a:extLst>
          </p:cNvPr>
          <p:cNvSpPr txBox="1"/>
          <p:nvPr/>
        </p:nvSpPr>
        <p:spPr>
          <a:xfrm>
            <a:off x="3398231" y="1951476"/>
            <a:ext cx="26303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" sz="1200" b="1" dirty="0" err="1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Brownfield'a</a:t>
            </a:r>
            <a:endParaRPr lang="ru-RU" sz="1200" b="1" dirty="0">
              <a:solidFill>
                <a:schemeClr val="bg1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нтернет со сплошной заливкой">
            <a:extLst>
              <a:ext uri="{FF2B5EF4-FFF2-40B4-BE49-F238E27FC236}">
                <a16:creationId xmlns:a16="http://schemas.microsoft.com/office/drawing/2014/main" id="{16042997-1F04-B201-3C7D-BB4FCB31C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683" y="5108687"/>
            <a:ext cx="360000" cy="360000"/>
          </a:xfrm>
          <a:prstGeom prst="rect">
            <a:avLst/>
          </a:prstGeom>
        </p:spPr>
      </p:pic>
      <p:sp>
        <p:nvSpPr>
          <p:cNvPr id="25" name="Скругленный прямоугольник 84">
            <a:extLst>
              <a:ext uri="{FF2B5EF4-FFF2-40B4-BE49-F238E27FC236}">
                <a16:creationId xmlns:a16="http://schemas.microsoft.com/office/drawing/2014/main" id="{1E109BDB-DA3C-127E-8585-B6A57F52DD13}"/>
              </a:ext>
            </a:extLst>
          </p:cNvPr>
          <p:cNvSpPr/>
          <p:nvPr/>
        </p:nvSpPr>
        <p:spPr>
          <a:xfrm>
            <a:off x="354537" y="3075939"/>
            <a:ext cx="5637095" cy="1495617"/>
          </a:xfrm>
          <a:prstGeom prst="roundRect">
            <a:avLst>
              <a:gd name="adj" fmla="val 15395"/>
            </a:avLst>
          </a:prstGeom>
          <a:solidFill>
            <a:srgbClr val="276A7C"/>
          </a:solidFill>
          <a:ln>
            <a:solidFill>
              <a:srgbClr val="276A7C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sz="12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8AEE80-1046-6BD5-6ADD-0BD033C56BC7}"/>
              </a:ext>
            </a:extLst>
          </p:cNvPr>
          <p:cNvSpPr txBox="1"/>
          <p:nvPr/>
        </p:nvSpPr>
        <p:spPr>
          <a:xfrm>
            <a:off x="600346" y="3315195"/>
            <a:ext cx="33679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КОНТАКТНОЕ ЛИЦО</a:t>
            </a:r>
            <a:endParaRPr lang="ru-ID" sz="1200" b="1" dirty="0">
              <a:solidFill>
                <a:schemeClr val="bg1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 descr="Телефонная трубка со сплошной заливкой">
            <a:extLst>
              <a:ext uri="{FF2B5EF4-FFF2-40B4-BE49-F238E27FC236}">
                <a16:creationId xmlns:a16="http://schemas.microsoft.com/office/drawing/2014/main" id="{B1D1F034-6F7F-7581-4CAA-F679ADB1A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97160" y="3710291"/>
            <a:ext cx="180000" cy="180000"/>
          </a:xfrm>
          <a:prstGeom prst="rect">
            <a:avLst/>
          </a:prstGeom>
        </p:spPr>
      </p:pic>
      <p:pic>
        <p:nvPicPr>
          <p:cNvPr id="28" name="Рисунок 27" descr="Конверт со сплошной заливкой">
            <a:extLst>
              <a:ext uri="{FF2B5EF4-FFF2-40B4-BE49-F238E27FC236}">
                <a16:creationId xmlns:a16="http://schemas.microsoft.com/office/drawing/2014/main" id="{A225B633-586F-45DC-292D-F5C87B4DF0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6239" y="4034300"/>
            <a:ext cx="180000" cy="18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5544775-2D70-13FB-330B-83097C810EBE}"/>
              </a:ext>
            </a:extLst>
          </p:cNvPr>
          <p:cNvSpPr txBox="1"/>
          <p:nvPr/>
        </p:nvSpPr>
        <p:spPr>
          <a:xfrm>
            <a:off x="601450" y="3710291"/>
            <a:ext cx="27967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Четверикова Галина Петровна</a:t>
            </a:r>
            <a:endParaRPr lang="ru-ID" sz="1200" b="1" dirty="0">
              <a:solidFill>
                <a:schemeClr val="bg1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1B0547-6A1F-43EF-DA34-09978A293C98}"/>
              </a:ext>
            </a:extLst>
          </p:cNvPr>
          <p:cNvSpPr txBox="1"/>
          <p:nvPr/>
        </p:nvSpPr>
        <p:spPr>
          <a:xfrm>
            <a:off x="4042621" y="3731041"/>
            <a:ext cx="12092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1200" b="1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8(83338)2-21-91</a:t>
            </a:r>
            <a:endParaRPr lang="ru-ID" sz="1200" b="1" dirty="0">
              <a:solidFill>
                <a:schemeClr val="bg1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88C8C1-37EE-44A8-C9C7-82700508AFF1}"/>
              </a:ext>
            </a:extLst>
          </p:cNvPr>
          <p:cNvSpPr txBox="1"/>
          <p:nvPr/>
        </p:nvSpPr>
        <p:spPr>
          <a:xfrm>
            <a:off x="4042621" y="4021621"/>
            <a:ext cx="15853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econ@kilmezadm.ru</a:t>
            </a:r>
            <a:endParaRPr lang="ru-ID" sz="1200" b="1" dirty="0">
              <a:solidFill>
                <a:schemeClr val="bg1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89E234-70EB-FFB2-CF1A-F1932647D6A4}"/>
              </a:ext>
            </a:extLst>
          </p:cNvPr>
          <p:cNvSpPr txBox="1"/>
          <p:nvPr/>
        </p:nvSpPr>
        <p:spPr>
          <a:xfrm>
            <a:off x="588465" y="3937301"/>
            <a:ext cx="28893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начальник управления планирования и экономического развития администрации Кильмезского района</a:t>
            </a:r>
            <a:endParaRPr lang="ru-ID" sz="1200" dirty="0">
              <a:solidFill>
                <a:schemeClr val="bg1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F22B636-68EC-4324-2536-0E78ED1D61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6043" y="881139"/>
            <a:ext cx="5764116" cy="4069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497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00C66BEF-E656-4276-A242-513B462D983A}"/>
              </a:ext>
            </a:extLst>
          </p:cNvPr>
          <p:cNvSpPr txBox="1">
            <a:spLocks/>
          </p:cNvSpPr>
          <p:nvPr/>
        </p:nvSpPr>
        <p:spPr bwMode="auto">
          <a:xfrm>
            <a:off x="0" y="85251"/>
            <a:ext cx="7204143" cy="3159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2462" dirty="0">
                <a:solidFill>
                  <a:srgbClr val="002060"/>
                </a:solidFill>
                <a:latin typeface="Ubuntu" panose="020B0504030602030204" pitchFamily="34" charset="0"/>
                <a:ea typeface="+mj-ea"/>
                <a:cs typeface="+mj-cs"/>
              </a:rPr>
              <a:t>Меры поддержки (муниципальный уровень)</a:t>
            </a:r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27A63596-3CD6-4099-82B9-8D80CA279461}"/>
              </a:ext>
            </a:extLst>
          </p:cNvPr>
          <p:cNvGraphicFramePr/>
          <p:nvPr/>
        </p:nvGraphicFramePr>
        <p:xfrm>
          <a:off x="1076635" y="949325"/>
          <a:ext cx="10515599" cy="1660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Прямоугольник 7">
            <a:extLst>
              <a:ext uri="{FF2B5EF4-FFF2-40B4-BE49-F238E27FC236}">
                <a16:creationId xmlns:a16="http://schemas.microsoft.com/office/drawing/2014/main" id="{9E71F7C0-9375-45F6-9A82-9F2FEC35A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86" y="2429670"/>
            <a:ext cx="334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Допускается обращение как с готовым бизнес-планом, так и с бизнес-идеей</a:t>
            </a:r>
          </a:p>
        </p:txBody>
      </p:sp>
      <p:sp>
        <p:nvSpPr>
          <p:cNvPr id="10245" name="Прямоугольник 7">
            <a:extLst>
              <a:ext uri="{FF2B5EF4-FFF2-40B4-BE49-F238E27FC236}">
                <a16:creationId xmlns:a16="http://schemas.microsoft.com/office/drawing/2014/main" id="{15268135-7BC4-4C90-A77A-2C9F4F561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560" y="2402110"/>
            <a:ext cx="34488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Осуществляется первичная консультация, проводится совместный анализ проекта, определяются потребности в мерах финансовой и методической поддержки, производственных площадях</a:t>
            </a:r>
          </a:p>
        </p:txBody>
      </p:sp>
      <p:sp>
        <p:nvSpPr>
          <p:cNvPr id="10246" name="Прямоугольник 7">
            <a:extLst>
              <a:ext uri="{FF2B5EF4-FFF2-40B4-BE49-F238E27FC236}">
                <a16:creationId xmlns:a16="http://schemas.microsoft.com/office/drawing/2014/main" id="{2677A44B-57EA-4F7E-ACE0-05011A64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116" y="2429669"/>
            <a:ext cx="3340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Формируется перечень институтов развития и мер поддержки в соответствии с параметрами инвестиционного проекта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1A23F463-078D-712C-394A-64EC5CE16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216104"/>
              </p:ext>
            </p:extLst>
          </p:nvPr>
        </p:nvGraphicFramePr>
        <p:xfrm>
          <a:off x="2451274" y="3429000"/>
          <a:ext cx="6759401" cy="3384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8725E13-A806-D6E3-B164-CB19599E3F99}"/>
              </a:ext>
            </a:extLst>
          </p:cNvPr>
          <p:cNvSpPr txBox="1"/>
          <p:nvPr/>
        </p:nvSpPr>
        <p:spPr>
          <a:xfrm>
            <a:off x="9201150" y="26609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73181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3CDC4D1B-4232-4D7A-8BDE-3C105AAD0D4C}"/>
              </a:ext>
            </a:extLst>
          </p:cNvPr>
          <p:cNvSpPr txBox="1">
            <a:spLocks/>
          </p:cNvSpPr>
          <p:nvPr/>
        </p:nvSpPr>
        <p:spPr bwMode="auto">
          <a:xfrm>
            <a:off x="136525" y="103172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462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Меры поддержки (региональный уровень)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B010BB4-973F-4949-AD41-DCC3F1E6601B}"/>
              </a:ext>
            </a:extLst>
          </p:cNvPr>
          <p:cNvCxnSpPr>
            <a:cxnSpLocks/>
          </p:cNvCxnSpPr>
          <p:nvPr/>
        </p:nvCxnSpPr>
        <p:spPr>
          <a:xfrm>
            <a:off x="7294164" y="744538"/>
            <a:ext cx="20638" cy="5845175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рямоугольник 7">
            <a:extLst>
              <a:ext uri="{FF2B5EF4-FFF2-40B4-BE49-F238E27FC236}">
                <a16:creationId xmlns:a16="http://schemas.microsoft.com/office/drawing/2014/main" id="{96DE5674-4443-499D-B42D-BFC748E19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1661857"/>
            <a:ext cx="67753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</a:rPr>
              <a:t>Льготное кредитование. Гарантийное кредитование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</a:rPr>
              <a:t>Информационно-консультационные услуги, направленные на содействие развитию субъектов МСП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</a:rPr>
              <a:t>Образовательные услуги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</a:rPr>
              <a:t>Информационно-консультационные услуги, направленные на содействие развитию территориальных кластеров Кировской области</a:t>
            </a:r>
            <a:endParaRPr lang="en-US" altLang="ru-RU" sz="1200" b="1" dirty="0">
              <a:solidFill>
                <a:srgbClr val="002060"/>
              </a:solidFill>
              <a:latin typeface="Ubuntu" panose="020B0504030602030204" pitchFamily="34" charset="0"/>
            </a:endParaRPr>
          </a:p>
        </p:txBody>
      </p:sp>
      <p:sp>
        <p:nvSpPr>
          <p:cNvPr id="11269" name="Стрелка вправо 9">
            <a:extLst>
              <a:ext uri="{FF2B5EF4-FFF2-40B4-BE49-F238E27FC236}">
                <a16:creationId xmlns:a16="http://schemas.microsoft.com/office/drawing/2014/main" id="{7E09FB0C-D535-490D-82E2-624128B27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326" y="2090044"/>
            <a:ext cx="430212" cy="285750"/>
          </a:xfrm>
          <a:prstGeom prst="rightArrow">
            <a:avLst>
              <a:gd name="adj1" fmla="val 50000"/>
              <a:gd name="adj2" fmla="val 5029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1270" name="Стрелка вправо 9">
            <a:extLst>
              <a:ext uri="{FF2B5EF4-FFF2-40B4-BE49-F238E27FC236}">
                <a16:creationId xmlns:a16="http://schemas.microsoft.com/office/drawing/2014/main" id="{CC584201-15AF-4428-AE48-A9576D1B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3206767"/>
            <a:ext cx="447675" cy="312738"/>
          </a:xfrm>
          <a:prstGeom prst="rightArrow">
            <a:avLst>
              <a:gd name="adj1" fmla="val 50000"/>
              <a:gd name="adj2" fmla="val 5026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1271" name="Прямоугольник 7">
            <a:extLst>
              <a:ext uri="{FF2B5EF4-FFF2-40B4-BE49-F238E27FC236}">
                <a16:creationId xmlns:a16="http://schemas.microsoft.com/office/drawing/2014/main" id="{95F7ED7D-6AF9-42AF-9B75-49D822CCF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72" y="2859932"/>
            <a:ext cx="6610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</a:rPr>
              <a:t>Антикризисные меры для бизнеса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</a:rPr>
              <a:t>Онлайн-сервисы для организации удалённой работы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</a:rPr>
              <a:t>«Горячие линии» для консультаций субъектов МСП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</a:rPr>
              <a:t>Цифровая платформа - представление услуг для предпринимателей в электронном виде</a:t>
            </a:r>
          </a:p>
        </p:txBody>
      </p:sp>
      <p:sp>
        <p:nvSpPr>
          <p:cNvPr id="11272" name="Прямоугольник 7">
            <a:extLst>
              <a:ext uri="{FF2B5EF4-FFF2-40B4-BE49-F238E27FC236}">
                <a16:creationId xmlns:a16="http://schemas.microsoft.com/office/drawing/2014/main" id="{AF36DDB9-BC26-4029-BB71-8675AE8ED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08" y="3893899"/>
            <a:ext cx="7108825" cy="73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</a:rPr>
              <a:t>Предоставление информационно-консультационной поддержки инвесторам,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</a:rPr>
              <a:t>комплексное сопровождение инвесторов, оказание прочей консультационно-методической помощи в целях реализации инвестиционной деятельности</a:t>
            </a:r>
          </a:p>
        </p:txBody>
      </p:sp>
      <p:sp>
        <p:nvSpPr>
          <p:cNvPr id="11273" name="Стрелка вправо 9">
            <a:extLst>
              <a:ext uri="{FF2B5EF4-FFF2-40B4-BE49-F238E27FC236}">
                <a16:creationId xmlns:a16="http://schemas.microsoft.com/office/drawing/2014/main" id="{C592F878-0362-4A78-87D9-A1E868E01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258" y="4151080"/>
            <a:ext cx="447675" cy="296863"/>
          </a:xfrm>
          <a:prstGeom prst="rightArrow">
            <a:avLst>
              <a:gd name="adj1" fmla="val 50000"/>
              <a:gd name="adj2" fmla="val 50288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1275" name="Прямоугольник 37">
            <a:extLst>
              <a:ext uri="{FF2B5EF4-FFF2-40B4-BE49-F238E27FC236}">
                <a16:creationId xmlns:a16="http://schemas.microsoft.com/office/drawing/2014/main" id="{D5109B09-7E0F-4E7A-ADB9-495E0E4EE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2932" y="4640897"/>
            <a:ext cx="1930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https://vk.com/airko43</a:t>
            </a: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 </a:t>
            </a:r>
          </a:p>
        </p:txBody>
      </p:sp>
      <p:pic>
        <p:nvPicPr>
          <p:cNvPr id="11276" name="Рисунок 4">
            <a:extLst>
              <a:ext uri="{FF2B5EF4-FFF2-40B4-BE49-F238E27FC236}">
                <a16:creationId xmlns:a16="http://schemas.microsoft.com/office/drawing/2014/main" id="{96C875E2-8975-4BF1-A5CD-39F75AD7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08" y="2889504"/>
            <a:ext cx="1738215" cy="88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Рисунок 9">
            <a:extLst>
              <a:ext uri="{FF2B5EF4-FFF2-40B4-BE49-F238E27FC236}">
                <a16:creationId xmlns:a16="http://schemas.microsoft.com/office/drawing/2014/main" id="{FE253ADC-BB43-4242-9621-EB0824A56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51" y="1723819"/>
            <a:ext cx="2713873" cy="9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Прямоугольник 10">
            <a:extLst>
              <a:ext uri="{FF2B5EF4-FFF2-40B4-BE49-F238E27FC236}">
                <a16:creationId xmlns:a16="http://schemas.microsoft.com/office/drawing/2014/main" id="{F8EE2547-A926-457A-A708-0E7AB8FC1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340" y="2579933"/>
            <a:ext cx="157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Ubuntu" panose="020B0504030602030204" pitchFamily="34" charset="0"/>
              </a:rPr>
              <a:t>https://kfpp.ru</a:t>
            </a:r>
            <a:endParaRPr lang="ru-RU" altLang="ru-RU" sz="1200" b="1" dirty="0">
              <a:solidFill>
                <a:srgbClr val="002060"/>
              </a:solidFill>
              <a:latin typeface="Ubuntu" panose="020B0504030602030204" pitchFamily="34" charset="0"/>
            </a:endParaRPr>
          </a:p>
        </p:txBody>
      </p:sp>
      <p:sp>
        <p:nvSpPr>
          <p:cNvPr id="11279" name="Прямоугольник 12">
            <a:extLst>
              <a:ext uri="{FF2B5EF4-FFF2-40B4-BE49-F238E27FC236}">
                <a16:creationId xmlns:a16="http://schemas.microsoft.com/office/drawing/2014/main" id="{EFEE612D-A756-4F16-B847-8AD7E004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2540" y="3580098"/>
            <a:ext cx="19277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Ubuntu" panose="020B0504030602030204" pitchFamily="34" charset="0"/>
              </a:rPr>
              <a:t>https:</a:t>
            </a: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</a:rPr>
              <a:t>мойбизнес-43.рф</a:t>
            </a:r>
          </a:p>
        </p:txBody>
      </p:sp>
      <p:sp>
        <p:nvSpPr>
          <p:cNvPr id="11280" name="Стрелка вправо 9">
            <a:extLst>
              <a:ext uri="{FF2B5EF4-FFF2-40B4-BE49-F238E27FC236}">
                <a16:creationId xmlns:a16="http://schemas.microsoft.com/office/drawing/2014/main" id="{8451F0E3-9E47-4031-9537-AE4DEE77D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1083" y="5082269"/>
            <a:ext cx="442912" cy="280987"/>
          </a:xfrm>
          <a:prstGeom prst="rightArrow">
            <a:avLst>
              <a:gd name="adj1" fmla="val 50000"/>
              <a:gd name="adj2" fmla="val 50178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1281" name="Прямоугольник 7">
            <a:extLst>
              <a:ext uri="{FF2B5EF4-FFF2-40B4-BE49-F238E27FC236}">
                <a16:creationId xmlns:a16="http://schemas.microsoft.com/office/drawing/2014/main" id="{07F2EA30-39C6-4025-8A76-CD9248FF2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9" y="4950367"/>
            <a:ext cx="6427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Информирование, консультирование, семинары, мастер-классы, патентные и маркетинговые исследования, подготовка и экспертиза экспортного контракта, поиск иностранного партнера, бизнес-миссии, международные выставки</a:t>
            </a:r>
          </a:p>
        </p:txBody>
      </p:sp>
      <p:pic>
        <p:nvPicPr>
          <p:cNvPr id="11282" name="Picture 2" descr="C:\Users\user\Desktop\Логотип Центра.png">
            <a:extLst>
              <a:ext uri="{FF2B5EF4-FFF2-40B4-BE49-F238E27FC236}">
                <a16:creationId xmlns:a16="http://schemas.microsoft.com/office/drawing/2014/main" id="{732830C4-4E88-4733-A448-E5690E46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3" y="4970118"/>
            <a:ext cx="820285" cy="8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Прямоугольник 7">
            <a:extLst>
              <a:ext uri="{FF2B5EF4-FFF2-40B4-BE49-F238E27FC236}">
                <a16:creationId xmlns:a16="http://schemas.microsoft.com/office/drawing/2014/main" id="{74BC08E0-6146-40E8-8EB4-224ECFDB1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115" y="4952861"/>
            <a:ext cx="2489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02060"/>
                </a:solidFill>
                <a:sym typeface="PFBeauSansPro-Regular"/>
              </a:rPr>
              <a:t>АНО «Центр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02060"/>
                </a:solidFill>
                <a:sym typeface="PFBeauSansPro-Regular"/>
              </a:rPr>
              <a:t>поддержки экспорта»</a:t>
            </a:r>
          </a:p>
        </p:txBody>
      </p:sp>
      <p:sp>
        <p:nvSpPr>
          <p:cNvPr id="11284" name="Прямоугольник 40">
            <a:extLst>
              <a:ext uri="{FF2B5EF4-FFF2-40B4-BE49-F238E27FC236}">
                <a16:creationId xmlns:a16="http://schemas.microsoft.com/office/drawing/2014/main" id="{FB517D04-3F49-4CF8-9AB8-982BD680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4791" y="5562213"/>
            <a:ext cx="17491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http://exportkirov.ru</a:t>
            </a:r>
            <a:endParaRPr lang="ru-RU" altLang="ru-RU" sz="1200" b="1" dirty="0">
              <a:solidFill>
                <a:srgbClr val="002060"/>
              </a:solidFill>
              <a:latin typeface="Ubuntu" panose="020B0504030602030204" pitchFamily="34" charset="0"/>
              <a:sym typeface="PFBeauSansPro-Regular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7D20DA1B-B160-4653-B770-1449349D0AFC}"/>
              </a:ext>
            </a:extLst>
          </p:cNvPr>
          <p:cNvCxnSpPr>
            <a:cxnSpLocks/>
          </p:cNvCxnSpPr>
          <p:nvPr/>
        </p:nvCxnSpPr>
        <p:spPr>
          <a:xfrm>
            <a:off x="120650" y="1667109"/>
            <a:ext cx="1191895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7" name="TextBox 41">
            <a:extLst>
              <a:ext uri="{FF2B5EF4-FFF2-40B4-BE49-F238E27FC236}">
                <a16:creationId xmlns:a16="http://schemas.microsoft.com/office/drawing/2014/main" id="{FCC9DE10-2D02-4D5D-9423-638D1D2C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8000" y="1365032"/>
            <a:ext cx="1868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Ubuntu" panose="020B0504030602030204" pitchFamily="34" charset="0"/>
              </a:rPr>
              <a:t>prom@ako.kirov.ru</a:t>
            </a:r>
            <a:endParaRPr lang="ru-RU" altLang="ru-RU" sz="1200" b="1" dirty="0">
              <a:solidFill>
                <a:srgbClr val="002060"/>
              </a:solidFill>
              <a:latin typeface="Ubuntu" panose="020B0504030602030204" pitchFamily="34" charset="0"/>
            </a:endParaRPr>
          </a:p>
        </p:txBody>
      </p:sp>
      <p:pic>
        <p:nvPicPr>
          <p:cNvPr id="11288" name="Picture 26">
            <a:extLst>
              <a:ext uri="{FF2B5EF4-FFF2-40B4-BE49-F238E27FC236}">
                <a16:creationId xmlns:a16="http://schemas.microsoft.com/office/drawing/2014/main" id="{1E4B564F-258E-4E74-B4D9-D9AC5002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08" y="740984"/>
            <a:ext cx="7524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9" name="Стрелка вправо 9">
            <a:extLst>
              <a:ext uri="{FF2B5EF4-FFF2-40B4-BE49-F238E27FC236}">
                <a16:creationId xmlns:a16="http://schemas.microsoft.com/office/drawing/2014/main" id="{85F2F5AA-BEA2-4F47-8E46-F6DEA53FB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326" y="1030487"/>
            <a:ext cx="436562" cy="301625"/>
          </a:xfrm>
          <a:prstGeom prst="rightArrow">
            <a:avLst>
              <a:gd name="adj1" fmla="val 50000"/>
              <a:gd name="adj2" fmla="val 5047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1290" name="Прямоугольник 7">
            <a:extLst>
              <a:ext uri="{FF2B5EF4-FFF2-40B4-BE49-F238E27FC236}">
                <a16:creationId xmlns:a16="http://schemas.microsoft.com/office/drawing/2014/main" id="{16ADC3E0-2BA1-412C-90EC-5FA97FBBF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9" y="637597"/>
            <a:ext cx="6454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</a:rPr>
              <a:t>Гранты субъектам МСП, занимающимся социально значимыми видами деятельности или субъектам МСП, созданным физическими лицами в возрасте до 25 лет включительно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</a:rPr>
              <a:t>Уполномоченный орган по заключению соглашений об осуществлении деятельности на ТОР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1291" name="Прямоугольник 7">
            <a:extLst>
              <a:ext uri="{FF2B5EF4-FFF2-40B4-BE49-F238E27FC236}">
                <a16:creationId xmlns:a16="http://schemas.microsoft.com/office/drawing/2014/main" id="{6DCFFF1D-A6F2-4D10-BABE-49A345BCC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453" y="742150"/>
            <a:ext cx="252279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002060"/>
                </a:solidFill>
              </a:rPr>
              <a:t>Министерство промышленности, предпринимательства и торговли Кировской области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46FC598E-9C77-46BB-A988-265F1E0BBE51}"/>
              </a:ext>
            </a:extLst>
          </p:cNvPr>
          <p:cNvCxnSpPr>
            <a:cxnSpLocks/>
          </p:cNvCxnSpPr>
          <p:nvPr/>
        </p:nvCxnSpPr>
        <p:spPr>
          <a:xfrm>
            <a:off x="120650" y="2856932"/>
            <a:ext cx="1191895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E9BECBCC-A50C-4BEF-B761-575EBFA62310}"/>
              </a:ext>
            </a:extLst>
          </p:cNvPr>
          <p:cNvCxnSpPr>
            <a:cxnSpLocks/>
          </p:cNvCxnSpPr>
          <p:nvPr/>
        </p:nvCxnSpPr>
        <p:spPr>
          <a:xfrm>
            <a:off x="120051" y="3857097"/>
            <a:ext cx="1191895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ED6E3E4-BDC9-4E89-A276-53956D474489}"/>
              </a:ext>
            </a:extLst>
          </p:cNvPr>
          <p:cNvCxnSpPr>
            <a:cxnSpLocks/>
          </p:cNvCxnSpPr>
          <p:nvPr/>
        </p:nvCxnSpPr>
        <p:spPr>
          <a:xfrm>
            <a:off x="136525" y="4917896"/>
            <a:ext cx="1191895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0F28E3-55DF-4CD0-AEAB-22B6FC60D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5033" y="3926261"/>
            <a:ext cx="830867" cy="752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497A20-8587-420A-B9AC-80882548F39E}"/>
              </a:ext>
            </a:extLst>
          </p:cNvPr>
          <p:cNvSpPr/>
          <p:nvPr/>
        </p:nvSpPr>
        <p:spPr>
          <a:xfrm>
            <a:off x="7804597" y="4284714"/>
            <a:ext cx="2689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Агентство инвестиционного развития</a:t>
            </a:r>
          </a:p>
          <a:p>
            <a:r>
              <a:rPr lang="ru-RU" sz="1000" b="1" dirty="0">
                <a:solidFill>
                  <a:srgbClr val="002060"/>
                </a:solidFill>
              </a:rPr>
              <a:t>Кировской области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44C3900-B9C7-A5CB-5B31-2C93AB4BF83A}"/>
              </a:ext>
            </a:extLst>
          </p:cNvPr>
          <p:cNvCxnSpPr>
            <a:cxnSpLocks/>
          </p:cNvCxnSpPr>
          <p:nvPr/>
        </p:nvCxnSpPr>
        <p:spPr>
          <a:xfrm>
            <a:off x="147638" y="5871682"/>
            <a:ext cx="1191895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89C1ED26-C53E-60D4-D391-8E1FD1D5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23" y="5999910"/>
            <a:ext cx="2670487" cy="44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41">
            <a:extLst>
              <a:ext uri="{FF2B5EF4-FFF2-40B4-BE49-F238E27FC236}">
                <a16:creationId xmlns:a16="http://schemas.microsoft.com/office/drawing/2014/main" id="{A31E4D20-2CFA-C12E-E109-057D8BC1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2710" y="6364916"/>
            <a:ext cx="19062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https://frp.kirovreg.ru/</a:t>
            </a:r>
            <a:endParaRPr lang="ru-RU" altLang="ru-RU" sz="1200" b="1" dirty="0">
              <a:solidFill>
                <a:srgbClr val="002060"/>
              </a:solidFill>
              <a:latin typeface="Ubuntu" panose="020B0504030602030204" pitchFamily="34" charset="0"/>
              <a:sym typeface="PFBeauSansPro-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532EC-C65D-8EFA-7236-B54D7F5D1A1E}"/>
              </a:ext>
            </a:extLst>
          </p:cNvPr>
          <p:cNvSpPr txBox="1"/>
          <p:nvPr/>
        </p:nvSpPr>
        <p:spPr>
          <a:xfrm>
            <a:off x="562637" y="5904153"/>
            <a:ext cx="6193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Программа льготных займов, субсидии промпредприятиям на уплату процентов по кредитам,  финансовое обеспечение лизинговых проектов</a:t>
            </a:r>
          </a:p>
        </p:txBody>
      </p:sp>
      <p:sp>
        <p:nvSpPr>
          <p:cNvPr id="12" name="Стрелка вправо 9">
            <a:extLst>
              <a:ext uri="{FF2B5EF4-FFF2-40B4-BE49-F238E27FC236}">
                <a16:creationId xmlns:a16="http://schemas.microsoft.com/office/drawing/2014/main" id="{8DFE2A63-AB57-3202-53FB-A7CC7CA91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110" y="6061148"/>
            <a:ext cx="442912" cy="280987"/>
          </a:xfrm>
          <a:prstGeom prst="rightArrow">
            <a:avLst>
              <a:gd name="adj1" fmla="val 50000"/>
              <a:gd name="adj2" fmla="val 50178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D729F-CBF5-2EF4-2AC3-446DAD426317}"/>
              </a:ext>
            </a:extLst>
          </p:cNvPr>
          <p:cNvSpPr txBox="1"/>
          <p:nvPr/>
        </p:nvSpPr>
        <p:spPr>
          <a:xfrm>
            <a:off x="9301635" y="75536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CC298-51F6-4FC3-8146-339671B6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04567" cy="75613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Географическое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описание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A024E5-00A2-4A12-B757-5B37202DED07}"/>
              </a:ext>
            </a:extLst>
          </p:cNvPr>
          <p:cNvSpPr/>
          <p:nvPr/>
        </p:nvSpPr>
        <p:spPr>
          <a:xfrm>
            <a:off x="2545403" y="6488670"/>
            <a:ext cx="2317236" cy="369462"/>
          </a:xfrm>
          <a:prstGeom prst="rect">
            <a:avLst/>
          </a:prstGeom>
          <a:noFill/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ru-RU" sz="180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Республика Татарстан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AED7F1-6D86-44B3-A0DE-0BBFF40912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079" y="783740"/>
            <a:ext cx="4527180" cy="576508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2DF80C-DFF9-4D2D-8E3D-2FC6D171507E}"/>
              </a:ext>
            </a:extLst>
          </p:cNvPr>
          <p:cNvSpPr/>
          <p:nvPr/>
        </p:nvSpPr>
        <p:spPr>
          <a:xfrm>
            <a:off x="3865469" y="5334723"/>
            <a:ext cx="1367939" cy="646589"/>
          </a:xfrm>
          <a:prstGeom prst="rect">
            <a:avLst/>
          </a:prstGeom>
          <a:noFill/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ru-RU" sz="180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Удмуртская</a:t>
            </a:r>
          </a:p>
          <a:p>
            <a:pPr algn="ctr"/>
            <a:r>
              <a:rPr lang="ru-RU" sz="180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Республика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6805B47-828F-48C7-B675-D4DCF5FF6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839742"/>
              </p:ext>
            </p:extLst>
          </p:nvPr>
        </p:nvGraphicFramePr>
        <p:xfrm>
          <a:off x="4857511" y="11301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480F24-0FA0-882B-255E-EB2C5B82CD2B}"/>
              </a:ext>
            </a:extLst>
          </p:cNvPr>
          <p:cNvSpPr txBox="1"/>
          <p:nvPr/>
        </p:nvSpPr>
        <p:spPr>
          <a:xfrm>
            <a:off x="9241740" y="92580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2107273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D2BEBE27-281B-47A0-9002-676D4809369D}"/>
              </a:ext>
            </a:extLst>
          </p:cNvPr>
          <p:cNvSpPr txBox="1">
            <a:spLocks/>
          </p:cNvSpPr>
          <p:nvPr/>
        </p:nvSpPr>
        <p:spPr bwMode="auto">
          <a:xfrm>
            <a:off x="0" y="60144"/>
            <a:ext cx="7837305" cy="514226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2462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Меры</a:t>
            </a:r>
            <a:r>
              <a:rPr lang="ru-RU" altLang="ru-RU" sz="2462" dirty="0">
                <a:solidFill>
                  <a:srgbClr val="002060"/>
                </a:solidFill>
                <a:latin typeface="Ubuntu" panose="020B0504030602030204" pitchFamily="34" charset="0"/>
                <a:ea typeface="+mj-ea"/>
                <a:cs typeface="+mj-cs"/>
              </a:rPr>
              <a:t> </a:t>
            </a:r>
            <a:r>
              <a:rPr lang="ru-RU" altLang="ru-RU" sz="2462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поддержки (федеральный уровень)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374E136-B7FD-4338-A316-01E0FF4F59E3}"/>
              </a:ext>
            </a:extLst>
          </p:cNvPr>
          <p:cNvCxnSpPr/>
          <p:nvPr/>
        </p:nvCxnSpPr>
        <p:spPr>
          <a:xfrm rot="16200000" flipH="1">
            <a:off x="4678364" y="3752851"/>
            <a:ext cx="5514975" cy="1905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CC00166-0393-4A00-8406-8AB08EBAB249}"/>
              </a:ext>
            </a:extLst>
          </p:cNvPr>
          <p:cNvCxnSpPr>
            <a:cxnSpLocks/>
          </p:cNvCxnSpPr>
          <p:nvPr/>
        </p:nvCxnSpPr>
        <p:spPr>
          <a:xfrm>
            <a:off x="398463" y="2257914"/>
            <a:ext cx="11237913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E928A27-66B7-429F-8602-9C18C1187A11}"/>
              </a:ext>
            </a:extLst>
          </p:cNvPr>
          <p:cNvCxnSpPr>
            <a:cxnSpLocks/>
          </p:cNvCxnSpPr>
          <p:nvPr/>
        </p:nvCxnSpPr>
        <p:spPr>
          <a:xfrm>
            <a:off x="396081" y="4595569"/>
            <a:ext cx="1127760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Прямоугольник 7">
            <a:extLst>
              <a:ext uri="{FF2B5EF4-FFF2-40B4-BE49-F238E27FC236}">
                <a16:creationId xmlns:a16="http://schemas.microsoft.com/office/drawing/2014/main" id="{3FA1F56C-CA75-41B6-81CC-461C2772F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" y="1109662"/>
            <a:ext cx="6368529" cy="77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77" b="1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cs typeface="Segoe UI" panose="020B0502040204020203" pitchFamily="34" charset="0"/>
                <a:sym typeface="PFBeauSansPro-Regular"/>
              </a:rPr>
              <a:t>Финансирование расходов по экспортному контракту, компенсация части затрат на транспортировку продукции, финансирование текущих расходов по экспортным поставкам</a:t>
            </a:r>
          </a:p>
        </p:txBody>
      </p:sp>
      <p:sp>
        <p:nvSpPr>
          <p:cNvPr id="12295" name="Стрелка вправо 9">
            <a:extLst>
              <a:ext uri="{FF2B5EF4-FFF2-40B4-BE49-F238E27FC236}">
                <a16:creationId xmlns:a16="http://schemas.microsoft.com/office/drawing/2014/main" id="{3694B74E-553C-49AA-ABA4-4F2ADC1FC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451" y="1322955"/>
            <a:ext cx="438150" cy="285750"/>
          </a:xfrm>
          <a:prstGeom prst="rightArrow">
            <a:avLst>
              <a:gd name="adj1" fmla="val 50000"/>
              <a:gd name="adj2" fmla="val 50352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77" b="1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2296" name="Стрелка вправо 9">
            <a:extLst>
              <a:ext uri="{FF2B5EF4-FFF2-40B4-BE49-F238E27FC236}">
                <a16:creationId xmlns:a16="http://schemas.microsoft.com/office/drawing/2014/main" id="{3BB1290C-41AD-4B41-A5DE-E6228A38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611" y="5271967"/>
            <a:ext cx="438150" cy="285750"/>
          </a:xfrm>
          <a:prstGeom prst="rightArrow">
            <a:avLst>
              <a:gd name="adj1" fmla="val 50000"/>
              <a:gd name="adj2" fmla="val 50352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77" b="1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2298" name="Прямоугольник 7">
            <a:extLst>
              <a:ext uri="{FF2B5EF4-FFF2-40B4-BE49-F238E27FC236}">
                <a16:creationId xmlns:a16="http://schemas.microsoft.com/office/drawing/2014/main" id="{EF98703F-739A-41E2-9894-FDC1E3614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2" y="4960280"/>
            <a:ext cx="6081712" cy="77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77" b="1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cs typeface="Segoe UI" panose="020B0502040204020203" pitchFamily="34" charset="0"/>
                <a:sym typeface="PFBeauSansPro-Regular"/>
              </a:rPr>
              <a:t>Программа льготных займов, субсидии промпредприятиям на уплату процентов по кредитам,  финансовое обеспечение лизинговых проектов</a:t>
            </a:r>
          </a:p>
        </p:txBody>
      </p:sp>
      <p:sp>
        <p:nvSpPr>
          <p:cNvPr id="12299" name="Стрелка вправо 9">
            <a:extLst>
              <a:ext uri="{FF2B5EF4-FFF2-40B4-BE49-F238E27FC236}">
                <a16:creationId xmlns:a16="http://schemas.microsoft.com/office/drawing/2014/main" id="{039C2EFE-7CCF-48AA-B6DE-51BD63CF5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144" y="3115897"/>
            <a:ext cx="371963" cy="313104"/>
          </a:xfrm>
          <a:prstGeom prst="rightArrow">
            <a:avLst>
              <a:gd name="adj1" fmla="val 50000"/>
              <a:gd name="adj2" fmla="val 50354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77" b="1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12300" name="Picture 13" descr="http://export57.ru/files/sitebanners/REC.jpg">
            <a:extLst>
              <a:ext uri="{FF2B5EF4-FFF2-40B4-BE49-F238E27FC236}">
                <a16:creationId xmlns:a16="http://schemas.microsoft.com/office/drawing/2014/main" id="{B81053A5-BA2D-42FD-8BAD-F7F8D456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7450" y="993654"/>
            <a:ext cx="20383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Прямоугольник 38">
            <a:extLst>
              <a:ext uri="{FF2B5EF4-FFF2-40B4-BE49-F238E27FC236}">
                <a16:creationId xmlns:a16="http://schemas.microsoft.com/office/drawing/2014/main" id="{929451F0-7465-47E9-8F95-B7A289E66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9771" y="1894157"/>
            <a:ext cx="250100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00" b="1" dirty="0">
                <a:latin typeface="Ubuntu" panose="020B0504030602030204" pitchFamily="34" charset="0"/>
                <a:sym typeface="PFBeauSansPro-Regular"/>
              </a:rPr>
              <a:t>https://www.exportcenter.ru</a:t>
            </a:r>
            <a:endParaRPr lang="ru-RU" altLang="ru-RU" sz="1300" b="1" dirty="0">
              <a:latin typeface="Ubuntu" panose="020B0504030602030204" pitchFamily="34" charset="0"/>
              <a:sym typeface="PFBeauSansPro-Regular"/>
            </a:endParaRPr>
          </a:p>
        </p:txBody>
      </p:sp>
      <p:pic>
        <p:nvPicPr>
          <p:cNvPr id="12305" name="Picture 7" descr="http://corpmsp.ru/local/dist/images/desc-logo.png">
            <a:extLst>
              <a:ext uri="{FF2B5EF4-FFF2-40B4-BE49-F238E27FC236}">
                <a16:creationId xmlns:a16="http://schemas.microsoft.com/office/drawing/2014/main" id="{86BBFBF9-D4AB-44E4-8304-29F1D8A2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574" y="2571873"/>
            <a:ext cx="2286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5" descr="https://www.mspbank.ru/templates/index/img/LOGOmsp.jpg">
            <a:extLst>
              <a:ext uri="{FF2B5EF4-FFF2-40B4-BE49-F238E27FC236}">
                <a16:creationId xmlns:a16="http://schemas.microsoft.com/office/drawing/2014/main" id="{C4E9D042-6898-4F89-81B6-A443FF04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1125" y="3857261"/>
            <a:ext cx="1809750" cy="3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Прямоугольник 7">
            <a:extLst>
              <a:ext uri="{FF2B5EF4-FFF2-40B4-BE49-F238E27FC236}">
                <a16:creationId xmlns:a16="http://schemas.microsoft.com/office/drawing/2014/main" id="{AA2BD5D0-2DD8-4791-9604-06E5F58CD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33" y="3104416"/>
            <a:ext cx="6284912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77" b="1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cs typeface="Segoe UI" panose="020B0502040204020203" pitchFamily="34" charset="0"/>
                <a:sym typeface="PFBeauSansPro-Regular"/>
              </a:rPr>
              <a:t>Финансовая, кредитная, лизинговая поддержка</a:t>
            </a:r>
          </a:p>
        </p:txBody>
      </p:sp>
      <p:sp>
        <p:nvSpPr>
          <p:cNvPr id="12308" name="Прямоугольник 36">
            <a:extLst>
              <a:ext uri="{FF2B5EF4-FFF2-40B4-BE49-F238E27FC236}">
                <a16:creationId xmlns:a16="http://schemas.microsoft.com/office/drawing/2014/main" id="{65D63023-2E2A-43BB-A5F4-CD11A5840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1460" y="4253052"/>
            <a:ext cx="168828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00" b="1" dirty="0">
                <a:latin typeface="Ubuntu" panose="020B0504030602030204" pitchFamily="34" charset="0"/>
                <a:sym typeface="PFBeauSansPro-Regular"/>
              </a:rPr>
              <a:t>https://corpmsp.ru</a:t>
            </a:r>
            <a:endParaRPr lang="ru-RU" altLang="ru-RU" sz="1300" b="1" dirty="0">
              <a:latin typeface="Ubuntu" panose="020B0504030602030204" pitchFamily="34" charset="0"/>
              <a:sym typeface="PFBeauSansPro-Regular"/>
            </a:endParaRPr>
          </a:p>
        </p:txBody>
      </p:sp>
      <p:pic>
        <p:nvPicPr>
          <p:cNvPr id="12310" name="Picture 11" descr="https://www.tpprf-leasing.ru/workdir/photos/frp_582_416.png">
            <a:extLst>
              <a:ext uri="{FF2B5EF4-FFF2-40B4-BE49-F238E27FC236}">
                <a16:creationId xmlns:a16="http://schemas.microsoft.com/office/drawing/2014/main" id="{904171BF-E12F-47FC-83AB-DAD8ED30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7450" y="4847936"/>
            <a:ext cx="2467382" cy="50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1" name="Прямоугольник 41">
            <a:extLst>
              <a:ext uri="{FF2B5EF4-FFF2-40B4-BE49-F238E27FC236}">
                <a16:creationId xmlns:a16="http://schemas.microsoft.com/office/drawing/2014/main" id="{8879095F-6244-4BA0-A33A-E1FB84DDF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3557" y="5265330"/>
            <a:ext cx="139012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00" b="1" dirty="0">
                <a:latin typeface="Ubuntu" panose="020B0504030602030204" pitchFamily="34" charset="0"/>
                <a:sym typeface="PFBeauSansPro-Regular"/>
              </a:rPr>
              <a:t>https://frprf.ru</a:t>
            </a:r>
            <a:endParaRPr lang="ru-RU" altLang="ru-RU" sz="1300" b="1" dirty="0">
              <a:latin typeface="Ubuntu" panose="020B0504030602030204" pitchFamily="34" charset="0"/>
              <a:sym typeface="PFBeauSansPro-Regular"/>
            </a:endParaRPr>
          </a:p>
        </p:txBody>
      </p:sp>
      <p:pic>
        <p:nvPicPr>
          <p:cNvPr id="12312" name="Рисунок 2">
            <a:extLst>
              <a:ext uri="{FF2B5EF4-FFF2-40B4-BE49-F238E27FC236}">
                <a16:creationId xmlns:a16="http://schemas.microsoft.com/office/drawing/2014/main" id="{C8E2B1C6-1F8E-4217-9795-0DDAA6CE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7451" y="5642983"/>
            <a:ext cx="2670487" cy="44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3" name="Прямоугольник 41">
            <a:extLst>
              <a:ext uri="{FF2B5EF4-FFF2-40B4-BE49-F238E27FC236}">
                <a16:creationId xmlns:a16="http://schemas.microsoft.com/office/drawing/2014/main" id="{6ED6BAC3-3F93-4D29-9874-FDBA36371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7897" y="6138635"/>
            <a:ext cx="20377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00" b="1" dirty="0">
                <a:latin typeface="Ubuntu" panose="020B0504030602030204" pitchFamily="34" charset="0"/>
                <a:sym typeface="PFBeauSansPro-Regular"/>
              </a:rPr>
              <a:t>https://frp.kirovreg.ru/</a:t>
            </a:r>
            <a:endParaRPr lang="ru-RU" altLang="ru-RU" sz="1300" b="1" dirty="0">
              <a:latin typeface="Ubuntu" panose="020B0504030602030204" pitchFamily="34" charset="0"/>
              <a:sym typeface="PFBeauSansPro-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E82F2-D806-0B5E-0F3F-B8B24BAEB5BA}"/>
              </a:ext>
            </a:extLst>
          </p:cNvPr>
          <p:cNvSpPr txBox="1"/>
          <p:nvPr/>
        </p:nvSpPr>
        <p:spPr>
          <a:xfrm>
            <a:off x="9301635" y="75536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3CDC4D1B-4232-4D7A-8BDE-3C105AAD0D4C}"/>
              </a:ext>
            </a:extLst>
          </p:cNvPr>
          <p:cNvSpPr txBox="1">
            <a:spLocks/>
          </p:cNvSpPr>
          <p:nvPr/>
        </p:nvSpPr>
        <p:spPr bwMode="auto">
          <a:xfrm>
            <a:off x="0" y="95870"/>
            <a:ext cx="2409466" cy="2513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Контакты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B010BB4-973F-4949-AD41-DCC3F1E6601B}"/>
              </a:ext>
            </a:extLst>
          </p:cNvPr>
          <p:cNvCxnSpPr>
            <a:cxnSpLocks/>
          </p:cNvCxnSpPr>
          <p:nvPr/>
        </p:nvCxnSpPr>
        <p:spPr>
          <a:xfrm>
            <a:off x="5610999" y="628969"/>
            <a:ext cx="20638" cy="5845175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Прямоугольник 37">
            <a:extLst>
              <a:ext uri="{FF2B5EF4-FFF2-40B4-BE49-F238E27FC236}">
                <a16:creationId xmlns:a16="http://schemas.microsoft.com/office/drawing/2014/main" id="{D5109B09-7E0F-4E7A-ADB9-495E0E4EE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005" y="5235985"/>
            <a:ext cx="3799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https://kirov-invest.ru/</a:t>
            </a: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,   </a:t>
            </a:r>
            <a:r>
              <a:rPr lang="en-US" altLang="ru-RU" sz="12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https://vk.com/airko43</a:t>
            </a:r>
            <a:r>
              <a:rPr lang="ru-RU" altLang="ru-RU" sz="12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 </a:t>
            </a:r>
          </a:p>
        </p:txBody>
      </p:sp>
      <p:pic>
        <p:nvPicPr>
          <p:cNvPr id="11276" name="Рисунок 4">
            <a:extLst>
              <a:ext uri="{FF2B5EF4-FFF2-40B4-BE49-F238E27FC236}">
                <a16:creationId xmlns:a16="http://schemas.microsoft.com/office/drawing/2014/main" id="{96C875E2-8975-4BF1-A5CD-39F75AD7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2" y="3075189"/>
            <a:ext cx="2251074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Рисунок 9">
            <a:extLst>
              <a:ext uri="{FF2B5EF4-FFF2-40B4-BE49-F238E27FC236}">
                <a16:creationId xmlns:a16="http://schemas.microsoft.com/office/drawing/2014/main" id="{FE253ADC-BB43-4242-9621-EB0824A56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9" y="1885360"/>
            <a:ext cx="302101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" descr="C:\Users\user\Desktop\Логотип Центра.png">
            <a:extLst>
              <a:ext uri="{FF2B5EF4-FFF2-40B4-BE49-F238E27FC236}">
                <a16:creationId xmlns:a16="http://schemas.microsoft.com/office/drawing/2014/main" id="{732830C4-4E88-4733-A448-E5690E46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9" y="5634701"/>
            <a:ext cx="960438" cy="101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Прямоугольник 7">
            <a:extLst>
              <a:ext uri="{FF2B5EF4-FFF2-40B4-BE49-F238E27FC236}">
                <a16:creationId xmlns:a16="http://schemas.microsoft.com/office/drawing/2014/main" id="{74BC08E0-6146-40E8-8EB4-224ECFDB1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886" y="5676530"/>
            <a:ext cx="2489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02060"/>
                </a:solidFill>
                <a:sym typeface="PFBeauSansPro-Regular"/>
              </a:rPr>
              <a:t>АНО «Центр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02060"/>
                </a:solidFill>
                <a:sym typeface="PFBeauSansPro-Regular"/>
              </a:rPr>
              <a:t>поддержки экспорта»</a:t>
            </a:r>
          </a:p>
        </p:txBody>
      </p:sp>
      <p:sp>
        <p:nvSpPr>
          <p:cNvPr id="11284" name="Прямоугольник 40">
            <a:extLst>
              <a:ext uri="{FF2B5EF4-FFF2-40B4-BE49-F238E27FC236}">
                <a16:creationId xmlns:a16="http://schemas.microsoft.com/office/drawing/2014/main" id="{FB517D04-3F49-4CF8-9AB8-982BD680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487" y="6392089"/>
            <a:ext cx="1891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https://exportkirov.ru/</a:t>
            </a:r>
            <a:endParaRPr lang="ru-RU" altLang="ru-RU" sz="1200" b="1" dirty="0">
              <a:solidFill>
                <a:srgbClr val="002060"/>
              </a:solidFill>
              <a:latin typeface="Ubuntu" panose="020B0504030602030204" pitchFamily="34" charset="0"/>
              <a:sym typeface="PFBeauSansPro-Regular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7D20DA1B-B160-4653-B770-1449349D0AFC}"/>
              </a:ext>
            </a:extLst>
          </p:cNvPr>
          <p:cNvCxnSpPr>
            <a:cxnSpLocks/>
          </p:cNvCxnSpPr>
          <p:nvPr/>
        </p:nvCxnSpPr>
        <p:spPr>
          <a:xfrm>
            <a:off x="120651" y="1719263"/>
            <a:ext cx="1191895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7" name="TextBox 41">
            <a:extLst>
              <a:ext uri="{FF2B5EF4-FFF2-40B4-BE49-F238E27FC236}">
                <a16:creationId xmlns:a16="http://schemas.microsoft.com/office/drawing/2014/main" id="{FCC9DE10-2D02-4D5D-9423-638D1D2C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917" y="1345017"/>
            <a:ext cx="2855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u="sng" dirty="0">
                <a:solidFill>
                  <a:srgbClr val="002060"/>
                </a:solidFill>
                <a:latin typeface="Ubuntu" panose="020B0504030602030204" pitchFamily="34" charset="0"/>
              </a:rPr>
              <a:t>https://prom.kirovreg.ru/</a:t>
            </a:r>
            <a:endParaRPr lang="ru-RU" altLang="ru-RU" sz="1200" b="1" u="sng" dirty="0">
              <a:solidFill>
                <a:srgbClr val="002060"/>
              </a:solidFill>
              <a:latin typeface="Ubuntu" panose="020B0504030602030204" pitchFamily="34" charset="0"/>
            </a:endParaRPr>
          </a:p>
        </p:txBody>
      </p:sp>
      <p:pic>
        <p:nvPicPr>
          <p:cNvPr id="11288" name="Picture 26">
            <a:extLst>
              <a:ext uri="{FF2B5EF4-FFF2-40B4-BE49-F238E27FC236}">
                <a16:creationId xmlns:a16="http://schemas.microsoft.com/office/drawing/2014/main" id="{1E4B564F-258E-4E74-B4D9-D9AC5002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3" y="624538"/>
            <a:ext cx="7524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1" name="Прямоугольник 7">
            <a:extLst>
              <a:ext uri="{FF2B5EF4-FFF2-40B4-BE49-F238E27FC236}">
                <a16:creationId xmlns:a16="http://schemas.microsoft.com/office/drawing/2014/main" id="{6DCFFF1D-A6F2-4D10-BABE-49A345BCC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615" y="797849"/>
            <a:ext cx="3579813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1300" b="1" dirty="0">
                <a:solidFill>
                  <a:srgbClr val="002060"/>
                </a:solidFill>
              </a:rPr>
              <a:t>Министерство промышленности, предпринимательства и торговли Кировской области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46FC598E-9C77-46BB-A988-265F1E0BBE51}"/>
              </a:ext>
            </a:extLst>
          </p:cNvPr>
          <p:cNvCxnSpPr>
            <a:cxnSpLocks/>
          </p:cNvCxnSpPr>
          <p:nvPr/>
        </p:nvCxnSpPr>
        <p:spPr>
          <a:xfrm>
            <a:off x="120651" y="3060497"/>
            <a:ext cx="1191895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E9BECBCC-A50C-4BEF-B761-575EBFA62310}"/>
              </a:ext>
            </a:extLst>
          </p:cNvPr>
          <p:cNvCxnSpPr>
            <a:cxnSpLocks/>
          </p:cNvCxnSpPr>
          <p:nvPr/>
        </p:nvCxnSpPr>
        <p:spPr>
          <a:xfrm>
            <a:off x="136526" y="4277223"/>
            <a:ext cx="1191895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ED6E3E4-BDC9-4E89-A276-53956D474489}"/>
              </a:ext>
            </a:extLst>
          </p:cNvPr>
          <p:cNvCxnSpPr>
            <a:cxnSpLocks/>
          </p:cNvCxnSpPr>
          <p:nvPr/>
        </p:nvCxnSpPr>
        <p:spPr>
          <a:xfrm>
            <a:off x="147639" y="5583238"/>
            <a:ext cx="1191895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0F28E3-55DF-4CD0-AEAB-22B6FC60D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62" y="4467547"/>
            <a:ext cx="1168946" cy="965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497A20-8587-420A-B9AC-80882548F39E}"/>
              </a:ext>
            </a:extLst>
          </p:cNvPr>
          <p:cNvSpPr/>
          <p:nvPr/>
        </p:nvSpPr>
        <p:spPr>
          <a:xfrm>
            <a:off x="1017566" y="5006639"/>
            <a:ext cx="32823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2060"/>
                </a:solidFill>
                <a:latin typeface="Ubuntu" panose="020B0504030602030204" pitchFamily="34" charset="0"/>
              </a:rPr>
              <a:t>Агентство инвестиционного развития</a:t>
            </a:r>
          </a:p>
          <a:p>
            <a:r>
              <a:rPr lang="ru-RU" sz="1050" b="1" dirty="0">
                <a:solidFill>
                  <a:srgbClr val="002060"/>
                </a:solidFill>
                <a:latin typeface="Ubuntu" panose="020B0504030602030204" pitchFamily="34" charset="0"/>
              </a:rPr>
              <a:t>Кировской области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F6F06-CBD1-C475-1EF6-A3D6C057F5A6}"/>
              </a:ext>
            </a:extLst>
          </p:cNvPr>
          <p:cNvSpPr txBox="1"/>
          <p:nvPr/>
        </p:nvSpPr>
        <p:spPr>
          <a:xfrm>
            <a:off x="6301785" y="646396"/>
            <a:ext cx="5507879" cy="738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610019, Кировская область, г. Киров, ул. Карла Либкнехта, 69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8 (8332) 27-27-23</a:t>
            </a:r>
            <a:r>
              <a:rPr lang="en-US" sz="1200" b="1" dirty="0">
                <a:solidFill>
                  <a:srgbClr val="828282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prom@ako.kirov.ru</a:t>
            </a:r>
            <a:endParaRPr lang="ru-RU" altLang="ru-RU" sz="1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1" b="1" dirty="0">
              <a:solidFill>
                <a:srgbClr val="828282"/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CFFA1-7176-2BCA-0794-79BE611831EC}"/>
              </a:ext>
            </a:extLst>
          </p:cNvPr>
          <p:cNvSpPr txBox="1"/>
          <p:nvPr/>
        </p:nvSpPr>
        <p:spPr>
          <a:xfrm>
            <a:off x="6080126" y="3289774"/>
            <a:ext cx="6337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610020, Кировская область, г. Киров, Динамовский проезд, дом 4, 2 этаж</a:t>
            </a:r>
          </a:p>
          <a:p>
            <a:pPr algn="ctr" fontAlgn="base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телефон:  8 (8332) 410-410,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mail@kfpp.ru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E5A29E-248C-A709-8EBA-E1689FF077DF}"/>
              </a:ext>
            </a:extLst>
          </p:cNvPr>
          <p:cNvSpPr txBox="1"/>
          <p:nvPr/>
        </p:nvSpPr>
        <p:spPr>
          <a:xfrm>
            <a:off x="5695364" y="4471722"/>
            <a:ext cx="6646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610020, Кировская область, г. Киров, Динамовский проезд, дом 4, 1 этаж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8 (8332) 22-10-77,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airko43@mail.ru</a:t>
            </a:r>
            <a:endParaRPr lang="ru-RU" sz="1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A964A7-231B-9168-094D-E51457B4299F}"/>
              </a:ext>
            </a:extLst>
          </p:cNvPr>
          <p:cNvSpPr txBox="1"/>
          <p:nvPr/>
        </p:nvSpPr>
        <p:spPr>
          <a:xfrm>
            <a:off x="8030751" y="3848924"/>
            <a:ext cx="19762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мойбизнес.рф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310747-E381-C2BE-C8E4-B29E086ED6A6}"/>
              </a:ext>
            </a:extLst>
          </p:cNvPr>
          <p:cNvSpPr txBox="1"/>
          <p:nvPr/>
        </p:nvSpPr>
        <p:spPr>
          <a:xfrm>
            <a:off x="6333742" y="5751691"/>
            <a:ext cx="63368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610020, Кировская область, г. Киров, Динамовский проезд, 4,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9B50C4-A684-4F9D-8182-53CEC910ADC9}"/>
              </a:ext>
            </a:extLst>
          </p:cNvPr>
          <p:cNvSpPr txBox="1"/>
          <p:nvPr/>
        </p:nvSpPr>
        <p:spPr>
          <a:xfrm>
            <a:off x="7771202" y="5956093"/>
            <a:ext cx="3350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(8332) 21-24-30,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vcpe@mail.ru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4E9B8E-C0BE-F3D2-D4E2-6B0A805FC677}"/>
              </a:ext>
            </a:extLst>
          </p:cNvPr>
          <p:cNvSpPr txBox="1"/>
          <p:nvPr/>
        </p:nvSpPr>
        <p:spPr>
          <a:xfrm>
            <a:off x="6333742" y="2022277"/>
            <a:ext cx="55078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610020, Кировская область, г. Киров, Динамовский проезд, дом 4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8 (8332) 410-410</a:t>
            </a:r>
            <a:r>
              <a:rPr lang="en-US" sz="1200" b="1" dirty="0">
                <a:solidFill>
                  <a:srgbClr val="828282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mail@kfpp.ru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мойбизнес-43.рф/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F9856B-2B0B-A938-096D-A25AFEFAA18A}"/>
              </a:ext>
            </a:extLst>
          </p:cNvPr>
          <p:cNvSpPr txBox="1"/>
          <p:nvPr/>
        </p:nvSpPr>
        <p:spPr>
          <a:xfrm>
            <a:off x="9241740" y="-58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3047429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D2BEBE27-281B-47A0-9002-676D4809369D}"/>
              </a:ext>
            </a:extLst>
          </p:cNvPr>
          <p:cNvSpPr txBox="1">
            <a:spLocks/>
          </p:cNvSpPr>
          <p:nvPr/>
        </p:nvSpPr>
        <p:spPr bwMode="auto">
          <a:xfrm>
            <a:off x="428626" y="188913"/>
            <a:ext cx="10515600" cy="3159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ru-RU" altLang="ru-RU" sz="3200" dirty="0">
              <a:solidFill>
                <a:srgbClr val="002060"/>
              </a:solidFill>
              <a:latin typeface="Ubuntu" panose="020B0504030602030204" pitchFamily="34" charset="0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374E136-B7FD-4338-A316-01E0FF4F59E3}"/>
              </a:ext>
            </a:extLst>
          </p:cNvPr>
          <p:cNvCxnSpPr/>
          <p:nvPr/>
        </p:nvCxnSpPr>
        <p:spPr>
          <a:xfrm rot="16200000" flipH="1">
            <a:off x="1571492" y="3590453"/>
            <a:ext cx="5514975" cy="1905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CC00166-0393-4A00-8406-8AB08EBAB249}"/>
              </a:ext>
            </a:extLst>
          </p:cNvPr>
          <p:cNvCxnSpPr>
            <a:cxnSpLocks/>
          </p:cNvCxnSpPr>
          <p:nvPr/>
        </p:nvCxnSpPr>
        <p:spPr>
          <a:xfrm>
            <a:off x="398463" y="1730375"/>
            <a:ext cx="11237913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E928A27-66B7-429F-8602-9C18C1187A11}"/>
              </a:ext>
            </a:extLst>
          </p:cNvPr>
          <p:cNvCxnSpPr>
            <a:cxnSpLocks/>
          </p:cNvCxnSpPr>
          <p:nvPr/>
        </p:nvCxnSpPr>
        <p:spPr>
          <a:xfrm>
            <a:off x="428625" y="5202238"/>
            <a:ext cx="1127760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Стрелка вправо 9">
            <a:extLst>
              <a:ext uri="{FF2B5EF4-FFF2-40B4-BE49-F238E27FC236}">
                <a16:creationId xmlns:a16="http://schemas.microsoft.com/office/drawing/2014/main" id="{3694B74E-553C-49AA-ABA4-4F2ADC1FC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595" y="882823"/>
            <a:ext cx="438150" cy="285750"/>
          </a:xfrm>
          <a:prstGeom prst="rightArrow">
            <a:avLst>
              <a:gd name="adj1" fmla="val 50000"/>
              <a:gd name="adj2" fmla="val 50352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1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2296" name="Стрелка вправо 9">
            <a:extLst>
              <a:ext uri="{FF2B5EF4-FFF2-40B4-BE49-F238E27FC236}">
                <a16:creationId xmlns:a16="http://schemas.microsoft.com/office/drawing/2014/main" id="{3BB1290C-41AD-4B41-A5DE-E6228A38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595" y="5697067"/>
            <a:ext cx="438150" cy="285750"/>
          </a:xfrm>
          <a:prstGeom prst="rightArrow">
            <a:avLst>
              <a:gd name="adj1" fmla="val 50000"/>
              <a:gd name="adj2" fmla="val 50352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1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5031468-9600-4181-A4A9-14B19925CAB0}"/>
              </a:ext>
            </a:extLst>
          </p:cNvPr>
          <p:cNvCxnSpPr>
            <a:cxnSpLocks/>
          </p:cNvCxnSpPr>
          <p:nvPr/>
        </p:nvCxnSpPr>
        <p:spPr>
          <a:xfrm flipV="1">
            <a:off x="428625" y="3371850"/>
            <a:ext cx="11217275" cy="5715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Стрелка вправо 9">
            <a:extLst>
              <a:ext uri="{FF2B5EF4-FFF2-40B4-BE49-F238E27FC236}">
                <a16:creationId xmlns:a16="http://schemas.microsoft.com/office/drawing/2014/main" id="{039C2EFE-7CCF-48AA-B6DE-51BD63CF5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596" y="4128638"/>
            <a:ext cx="428625" cy="285750"/>
          </a:xfrm>
          <a:prstGeom prst="rightArrow">
            <a:avLst>
              <a:gd name="adj1" fmla="val 50000"/>
              <a:gd name="adj2" fmla="val 50354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1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12300" name="Picture 13" descr="http://export57.ru/files/sitebanners/REC.jpg">
            <a:extLst>
              <a:ext uri="{FF2B5EF4-FFF2-40B4-BE49-F238E27FC236}">
                <a16:creationId xmlns:a16="http://schemas.microsoft.com/office/drawing/2014/main" id="{B81053A5-BA2D-42FD-8BAD-F7F8D456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2" y="594391"/>
            <a:ext cx="2535471" cy="97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Прямоугольник 38">
            <a:extLst>
              <a:ext uri="{FF2B5EF4-FFF2-40B4-BE49-F238E27FC236}">
                <a16:creationId xmlns:a16="http://schemas.microsoft.com/office/drawing/2014/main" id="{929451F0-7465-47E9-8F95-B7A289E66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339" y="548599"/>
            <a:ext cx="46051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123610, Москва, Краснопресненская наб., д. 12, подъезд 9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8-800-550-0188, +7 (495)937-4747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PFBeauSansPro-Regular"/>
              </a:rPr>
              <a:t>https://www.exportcenter.ru/contacts/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1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info@exportcenter.ru 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(только для официальных писем)</a:t>
            </a:r>
            <a:endParaRPr lang="ru-RU" altLang="ru-RU" sz="1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PFBeauSansPro-Regular"/>
            </a:endParaRPr>
          </a:p>
        </p:txBody>
      </p:sp>
      <p:sp>
        <p:nvSpPr>
          <p:cNvPr id="12304" name="Стрелка вправо 9">
            <a:extLst>
              <a:ext uri="{FF2B5EF4-FFF2-40B4-BE49-F238E27FC236}">
                <a16:creationId xmlns:a16="http://schemas.microsoft.com/office/drawing/2014/main" id="{85F190F5-E062-4668-8B9D-4BB112A05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596" y="2368819"/>
            <a:ext cx="428625" cy="285750"/>
          </a:xfrm>
          <a:prstGeom prst="rightArrow">
            <a:avLst>
              <a:gd name="adj1" fmla="val 50000"/>
              <a:gd name="adj2" fmla="val 50354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1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12305" name="Picture 7" descr="http://corpmsp.ru/local/dist/images/desc-logo.png">
            <a:extLst>
              <a:ext uri="{FF2B5EF4-FFF2-40B4-BE49-F238E27FC236}">
                <a16:creationId xmlns:a16="http://schemas.microsoft.com/office/drawing/2014/main" id="{86BBFBF9-D4AB-44E4-8304-29F1D8A2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1" y="3623813"/>
            <a:ext cx="2286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5" descr="https://www.mspbank.ru/templates/index/img/LOGOmsp.jpg">
            <a:extLst>
              <a:ext uri="{FF2B5EF4-FFF2-40B4-BE49-F238E27FC236}">
                <a16:creationId xmlns:a16="http://schemas.microsoft.com/office/drawing/2014/main" id="{C4E9D042-6898-4F89-81B6-A443FF04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1" y="4732336"/>
            <a:ext cx="1809750" cy="3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11" descr="https://www.tpprf-leasing.ru/workdir/photos/frp_582_416.png">
            <a:extLst>
              <a:ext uri="{FF2B5EF4-FFF2-40B4-BE49-F238E27FC236}">
                <a16:creationId xmlns:a16="http://schemas.microsoft.com/office/drawing/2014/main" id="{904171BF-E12F-47FC-83AB-DAD8ED30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0" y="5240448"/>
            <a:ext cx="2467382" cy="50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Рисунок 2">
            <a:extLst>
              <a:ext uri="{FF2B5EF4-FFF2-40B4-BE49-F238E27FC236}">
                <a16:creationId xmlns:a16="http://schemas.microsoft.com/office/drawing/2014/main" id="{C8E2B1C6-1F8E-4217-9795-0DDAA6CE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9" y="6054725"/>
            <a:ext cx="2670487" cy="44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31" descr="ВЭБ.РФ">
            <a:extLst>
              <a:ext uri="{FF2B5EF4-FFF2-40B4-BE49-F238E27FC236}">
                <a16:creationId xmlns:a16="http://schemas.microsoft.com/office/drawing/2014/main" id="{B7825D02-12F9-4D76-83C3-7D6384620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6" y="1862522"/>
            <a:ext cx="1440681" cy="144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12DF5-1461-DC00-6D46-33662F807603}"/>
              </a:ext>
            </a:extLst>
          </p:cNvPr>
          <p:cNvSpPr txBox="1"/>
          <p:nvPr/>
        </p:nvSpPr>
        <p:spPr>
          <a:xfrm>
            <a:off x="5211494" y="604979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610020, Кировская область, г. Киров, Динамовский проезд, дом 4, оф. 301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Консультационного центра ФРП Кировской области: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8 (8332) 78-28-38, </a:t>
            </a:r>
            <a:r>
              <a:rPr lang="en-US" sz="12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frpko_43@mail.ru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https://frp.kirovreg.ru/</a:t>
            </a:r>
            <a:endParaRPr lang="ru-RU" altLang="ru-RU" sz="1200" b="1" dirty="0">
              <a:solidFill>
                <a:srgbClr val="002060"/>
              </a:solidFill>
              <a:latin typeface="Ubuntu" panose="020B0504030602030204" pitchFamily="34" charset="0"/>
              <a:sym typeface="PFBeauSansPro-Regular"/>
            </a:endParaRPr>
          </a:p>
          <a:p>
            <a:pPr algn="ctr"/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38">
            <a:extLst>
              <a:ext uri="{FF2B5EF4-FFF2-40B4-BE49-F238E27FC236}">
                <a16:creationId xmlns:a16="http://schemas.microsoft.com/office/drawing/2014/main" id="{1FDF6A7E-E1CF-64EE-9ECD-4CD36E144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327" y="1965269"/>
            <a:ext cx="41844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125009, Москва, ул. Воздвиженка, д. 10,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+7 (495) 604-63-63, +7 (495) 721-92-91 (факс)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PFBeauSansPro-Regular"/>
              </a:rPr>
              <a:t>https://</a:t>
            </a:r>
            <a:r>
              <a:rPr lang="ru-RU" alt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PFBeauSansPro-Regular"/>
              </a:rPr>
              <a:t>вэб.рф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PFBeauSansPro-Regular"/>
              </a:rPr>
              <a:t>/</a:t>
            </a:r>
            <a:endParaRPr lang="en-US" altLang="ru-RU" sz="1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info@veb.ru</a:t>
            </a:r>
            <a:endParaRPr lang="ru-RU" altLang="ru-RU" sz="1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PFBeauSansPro-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9898BF-8244-9BDA-11A7-EDE78F37EE6A}"/>
              </a:ext>
            </a:extLst>
          </p:cNvPr>
          <p:cNvSpPr txBox="1"/>
          <p:nvPr/>
        </p:nvSpPr>
        <p:spPr>
          <a:xfrm>
            <a:off x="4245068" y="3561883"/>
            <a:ext cx="79469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109074, г. Москва, Славянская площадь, д. 4, стр. 1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8-800-100-11-00,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info@corpmsp.ru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https://corpmsp.ru/contacts/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"Российский Банк поддержки малого и среднего предпринимательства"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115035, г. Москва, ул. Садовническая, д. 79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8-800-100-11-00 ,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https://mspbank.ru/contacts/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https://vk.com/mspbank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https://t.me/msp_bank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B30CE-4E5A-B9FF-8479-794028A3AFAD}"/>
              </a:ext>
            </a:extLst>
          </p:cNvPr>
          <p:cNvSpPr txBox="1"/>
          <p:nvPr/>
        </p:nvSpPr>
        <p:spPr>
          <a:xfrm>
            <a:off x="5323132" y="523941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105062, Москва, Лялин переулок, д. 6, стр. 1,</a:t>
            </a:r>
            <a:r>
              <a:rPr lang="ru-RU" sz="12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+7 495 120-24-16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8 800 500-71-29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https://frprf.ru/kontakty/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frp@frprf.ru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4B6245-8A3C-F5A6-BF75-FA362952E662}"/>
              </a:ext>
            </a:extLst>
          </p:cNvPr>
          <p:cNvSpPr txBox="1">
            <a:spLocks/>
          </p:cNvSpPr>
          <p:nvPr/>
        </p:nvSpPr>
        <p:spPr bwMode="auto">
          <a:xfrm>
            <a:off x="252105" y="109177"/>
            <a:ext cx="2409466" cy="2513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Контакты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D67C97-D4CD-6468-0D0A-19B45FD33C77}"/>
              </a:ext>
            </a:extLst>
          </p:cNvPr>
          <p:cNvSpPr txBox="1"/>
          <p:nvPr/>
        </p:nvSpPr>
        <p:spPr>
          <a:xfrm>
            <a:off x="9397867" y="18263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3274966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E95FA-BBD1-429E-8302-9C85F224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57"/>
            <a:ext cx="4248596" cy="554420"/>
          </a:xfrm>
        </p:spPr>
        <p:txBody>
          <a:bodyPr>
            <a:normAutofit fontScale="90000"/>
          </a:bodyPr>
          <a:lstStyle/>
          <a:p>
            <a:r>
              <a:rPr lang="ru-RU" sz="4062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Контакты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1350E-D377-4BAE-8A36-29F85B06A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545" y="669691"/>
            <a:ext cx="9848850" cy="78719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PFBeauSansPro-Regular"/>
              </a:rPr>
              <a:t>Администрация Кильмезского района Кировской области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PFBeauSansPro-Regular"/>
              </a:rPr>
              <a:t>613570, Кировская обл., пгт. Кильмезь, ул. Советская, 79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3C2EA-DC9B-43DC-86DF-D4810C8D47FE}"/>
              </a:ext>
            </a:extLst>
          </p:cNvPr>
          <p:cNvSpPr txBox="1"/>
          <p:nvPr/>
        </p:nvSpPr>
        <p:spPr>
          <a:xfrm>
            <a:off x="3321084" y="1996164"/>
            <a:ext cx="2851638" cy="1683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23" b="1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cs typeface="Times New Roman" panose="02020603050405020304" pitchFamily="18" charset="0"/>
                <a:sym typeface="PFBeauSansPro-Regular"/>
              </a:rPr>
              <a:t>Коршунов Андрей Георгиевич -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23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cs typeface="Times New Roman" panose="02020603050405020304" pitchFamily="18" charset="0"/>
                <a:sym typeface="PFBeauSansPro-Regular"/>
              </a:rPr>
              <a:t>глава Кильмезского района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23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cs typeface="Times New Roman" panose="02020603050405020304" pitchFamily="18" charset="0"/>
                <a:sym typeface="PFBeauSansPro-Regular"/>
              </a:rPr>
              <a:t>8(83338) 2-16-05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723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cs typeface="Times New Roman" panose="02020603050405020304" pitchFamily="18" charset="0"/>
                <a:sym typeface="PFBeauSansPro-Regular"/>
              </a:rPr>
              <a:t>lotus@kilmezadm.ru</a:t>
            </a:r>
            <a:endParaRPr lang="ru-RU" altLang="ru-RU" sz="1723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  <a:cs typeface="Times New Roman" panose="02020603050405020304" pitchFamily="18" charset="0"/>
              <a:sym typeface="PFBeauSansPro-Regula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723DF3-158F-489A-AA80-BBFCE4CBB632}"/>
              </a:ext>
            </a:extLst>
          </p:cNvPr>
          <p:cNvSpPr txBox="1"/>
          <p:nvPr/>
        </p:nvSpPr>
        <p:spPr>
          <a:xfrm>
            <a:off x="8697246" y="1809610"/>
            <a:ext cx="3357163" cy="2478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23" b="1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cs typeface="Times New Roman" panose="02020603050405020304" pitchFamily="18" charset="0"/>
                <a:sym typeface="PFBeauSansPro-Regular"/>
              </a:rPr>
              <a:t>Четверикова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23" b="1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cs typeface="Times New Roman" panose="02020603050405020304" pitchFamily="18" charset="0"/>
                <a:sym typeface="PFBeauSansPro-Regular"/>
              </a:rPr>
              <a:t>Галина Петровна -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23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cs typeface="Times New Roman" panose="02020603050405020304" pitchFamily="18" charset="0"/>
                <a:sym typeface="PFBeauSansPro-Regular"/>
              </a:rPr>
              <a:t>Начальник управления планирования и экономического развития администрации Кильмезского района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23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cs typeface="Times New Roman" panose="02020603050405020304" pitchFamily="18" charset="0"/>
                <a:sym typeface="PFBeauSansPro-Regular"/>
              </a:rPr>
              <a:t>8(833</a:t>
            </a:r>
            <a:r>
              <a:rPr lang="en-US" altLang="ru-RU" sz="1723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cs typeface="Times New Roman" panose="02020603050405020304" pitchFamily="18" charset="0"/>
                <a:sym typeface="PFBeauSansPro-Regular"/>
              </a:rPr>
              <a:t>38</a:t>
            </a:r>
            <a:r>
              <a:rPr lang="ru-RU" altLang="ru-RU" sz="1723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cs typeface="Times New Roman" panose="02020603050405020304" pitchFamily="18" charset="0"/>
                <a:sym typeface="PFBeauSansPro-Regular"/>
              </a:rPr>
              <a:t>) </a:t>
            </a:r>
            <a:r>
              <a:rPr lang="en-US" altLang="ru-RU" sz="1723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cs typeface="Times New Roman" panose="02020603050405020304" pitchFamily="18" charset="0"/>
                <a:sym typeface="PFBeauSansPro-Regular"/>
              </a:rPr>
              <a:t>2-21-91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723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cs typeface="Times New Roman" panose="02020603050405020304" pitchFamily="18" charset="0"/>
                <a:sym typeface="PFBeauSansPro-Regular"/>
              </a:rPr>
              <a:t>econ@kilmezadm.ru</a:t>
            </a:r>
            <a:endParaRPr lang="ru-RU" sz="1723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142DE81-3D5F-41BA-952F-83C2EFD1F80C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2722" y="1857088"/>
            <a:ext cx="2420062" cy="2417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" descr="C:\Documents and Settings\User3205.BABUSHKINA_ECON\Рабочий стол\письма в работе\презентация инвестпривлекатеьность до 17.04\сайт.jpg">
            <a:extLst>
              <a:ext uri="{FF2B5EF4-FFF2-40B4-BE49-F238E27FC236}">
                <a16:creationId xmlns:a16="http://schemas.microsoft.com/office/drawing/2014/main" id="{DF2501D9-800C-4E1A-B7E6-85D8A581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138" y="4678603"/>
            <a:ext cx="476250" cy="41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BFDB05-C69D-429E-A201-D4A58980B56D}"/>
              </a:ext>
            </a:extLst>
          </p:cNvPr>
          <p:cNvSpPr txBox="1"/>
          <p:nvPr/>
        </p:nvSpPr>
        <p:spPr>
          <a:xfrm>
            <a:off x="2584680" y="4685441"/>
            <a:ext cx="2363460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ru-RU" sz="1801" b="1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</a:t>
            </a:r>
            <a:r>
              <a:rPr lang="en-US" sz="1801" b="1" dirty="0">
                <a:solidFill>
                  <a:schemeClr val="accent5">
                    <a:lumMod val="50000"/>
                  </a:schemeClr>
                </a:solidFill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kilmezadm.ru</a:t>
            </a:r>
            <a:endParaRPr lang="en-US" sz="1801" b="1" dirty="0">
              <a:solidFill>
                <a:schemeClr val="accent5">
                  <a:lumMod val="50000"/>
                </a:schemeClr>
              </a:solidFill>
              <a:latin typeface="-apple-system"/>
            </a:endParaRPr>
          </a:p>
        </p:txBody>
      </p:sp>
      <p:pic>
        <p:nvPicPr>
          <p:cNvPr id="20" name="Picture 2" descr="C:\Documents and Settings\User3205.BABUSHKINA_ECON\Рабочий стол\письма в работе\презентация инвестпривлекатеьность до 17.04\вк2.jpg">
            <a:extLst>
              <a:ext uri="{FF2B5EF4-FFF2-40B4-BE49-F238E27FC236}">
                <a16:creationId xmlns:a16="http://schemas.microsoft.com/office/drawing/2014/main" id="{2545A8BD-C302-41D1-A7BE-7CB2E8C6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246" y1="58772" x2="49123" y2="4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138" y="4678603"/>
            <a:ext cx="476250" cy="41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3604457-487C-4957-A141-8342C0E2302D}"/>
              </a:ext>
            </a:extLst>
          </p:cNvPr>
          <p:cNvSpPr txBox="1"/>
          <p:nvPr/>
        </p:nvSpPr>
        <p:spPr>
          <a:xfrm>
            <a:off x="5786388" y="4691441"/>
            <a:ext cx="4589440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1" b="1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  <a:sym typeface="PFBeauSansPro-Regular"/>
              </a:rPr>
              <a:t>vk.com/kilmezregion?w=club174787057</a:t>
            </a:r>
            <a:endParaRPr lang="ru-RU" altLang="ru-RU" sz="1900" b="1" dirty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  <a:sym typeface="PFBeauSansPro-Regular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862437C-8955-4548-8227-E54F0FEC33D6}"/>
              </a:ext>
            </a:extLst>
          </p:cNvPr>
          <p:cNvCxnSpPr/>
          <p:nvPr/>
        </p:nvCxnSpPr>
        <p:spPr>
          <a:xfrm>
            <a:off x="2656755" y="5272736"/>
            <a:ext cx="6534150" cy="1588"/>
          </a:xfrm>
          <a:prstGeom prst="line">
            <a:avLst/>
          </a:prstGeom>
          <a:ln w="28575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9D830DF-87ED-48E5-A85E-D756AA38365C}"/>
              </a:ext>
            </a:extLst>
          </p:cNvPr>
          <p:cNvSpPr txBox="1"/>
          <p:nvPr/>
        </p:nvSpPr>
        <p:spPr>
          <a:xfrm>
            <a:off x="1001604" y="5514983"/>
            <a:ext cx="10188791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3600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Инвестируйте в Кильмезский район!</a:t>
            </a:r>
          </a:p>
          <a:p>
            <a:pPr algn="ctr">
              <a:lnSpc>
                <a:spcPct val="90000"/>
              </a:lnSpc>
              <a:defRPr/>
            </a:pPr>
            <a:endParaRPr lang="ru-RU" altLang="ru-RU" sz="1200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altLang="ru-RU" sz="3600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Инвестируйте в Кировскую область!</a:t>
            </a:r>
          </a:p>
          <a:p>
            <a:pPr algn="ctr">
              <a:lnSpc>
                <a:spcPct val="90000"/>
              </a:lnSpc>
              <a:defRPr/>
            </a:pPr>
            <a:endParaRPr lang="ru-RU" altLang="ru-RU" sz="2800" dirty="0">
              <a:solidFill>
                <a:srgbClr val="008E40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87" y="1556099"/>
            <a:ext cx="2420398" cy="2930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4C31DF-D702-F305-9568-AFCF9D8151A6}"/>
              </a:ext>
            </a:extLst>
          </p:cNvPr>
          <p:cNvSpPr txBox="1"/>
          <p:nvPr/>
        </p:nvSpPr>
        <p:spPr>
          <a:xfrm>
            <a:off x="9241740" y="-989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389595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20EDC-CE61-4091-95EB-7077E236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21" y="62708"/>
            <a:ext cx="8375936" cy="1631462"/>
          </a:xfrm>
        </p:spPr>
        <p:txBody>
          <a:bodyPr/>
          <a:lstStyle/>
          <a:p>
            <a:r>
              <a:rPr lang="ru-RU" dirty="0"/>
              <a:t>                 </a:t>
            </a:r>
            <a:r>
              <a:rPr lang="ru-RU" sz="2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главы района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8485C-8E9C-453D-B5B6-E898B15C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5461" y="1311971"/>
            <a:ext cx="7693591" cy="5355493"/>
          </a:xfrm>
        </p:spPr>
        <p:txBody>
          <a:bodyPr>
            <a:normAutofit fontScale="25000" lnSpcReduction="20000"/>
          </a:bodyPr>
          <a:lstStyle/>
          <a:p>
            <a:pPr marL="0" lvl="1" indent="0" algn="just">
              <a:spcBef>
                <a:spcPts val="0"/>
              </a:spcBef>
              <a:buNone/>
            </a:pP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6892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года в год мы стремимся двигаться вперед в направлении развития инвестиционной привлекательности района, решая ключевую задачу: сделать всё необходимое, чтобы инвесторы смогли в полной мере реализовать свои проекты и идеи на территории района.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92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Привлечение инвестиций в экономику района является одной из задач органов местного самоуправления. Рост инвестиций напрямую влияет не только на увеличение налоговых поступлений в бюджет, создание новых рабочих мест, но и на уровень и качество жизни населения. Поэтому мы стараемся создать комфортные условия для работы предпринимателей и благоприятный инвестиционный климат, направленный на повышение привлекательности Кильмезского района.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92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Мы гарантируем потенциальным инвесторам создание оптимальных условий для успешного ведения </a:t>
            </a:r>
            <a:r>
              <a:rPr lang="ru-RU" sz="6892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бизнеса,:оперативное</a:t>
            </a:r>
            <a:r>
              <a:rPr lang="ru-RU" sz="6892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вопросов, прозрачность процессов, открытый диалог. Мы заинтересованы в том, чтобы Ваш бизнес был эффективным, стабильным и безопасным.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92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Приглашаем Вас к долгосрочному и взаимовыгодному сотрудничеству.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92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	 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6892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Кильмезского района </a:t>
            </a:r>
          </a:p>
          <a:p>
            <a:pPr marL="0" indent="0" algn="r">
              <a:buNone/>
            </a:pPr>
            <a:r>
              <a:rPr lang="ru-RU" sz="6892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Г. Коршун</a:t>
            </a:r>
            <a:r>
              <a:rPr lang="ru-RU" sz="68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7" y="1064672"/>
            <a:ext cx="3617154" cy="44846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1FBBD9-35CC-22D5-A80F-3C801C532D4F}"/>
              </a:ext>
            </a:extLst>
          </p:cNvPr>
          <p:cNvSpPr txBox="1"/>
          <p:nvPr/>
        </p:nvSpPr>
        <p:spPr>
          <a:xfrm>
            <a:off x="9241740" y="62708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242534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F89EC7-98D7-3509-2CED-2F0194673F39}"/>
              </a:ext>
            </a:extLst>
          </p:cNvPr>
          <p:cNvSpPr txBox="1"/>
          <p:nvPr/>
        </p:nvSpPr>
        <p:spPr>
          <a:xfrm>
            <a:off x="-404280" y="-19625"/>
            <a:ext cx="397836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3200" dirty="0">
                <a:solidFill>
                  <a:srgbClr val="002060"/>
                </a:solidFill>
                <a:latin typeface="Ubuntu" panose="020B0504030602030204" pitchFamily="34" charset="0"/>
                <a:ea typeface="+mj-ea"/>
                <a:cs typeface="+mj-cs"/>
              </a:rPr>
              <a:t>Преимущества</a:t>
            </a:r>
            <a:r>
              <a:rPr lang="ru-RU" altLang="ru-RU" sz="1801" dirty="0">
                <a:solidFill>
                  <a:srgbClr val="002060"/>
                </a:solidFill>
                <a:latin typeface="Ubuntu" panose="020B050403060203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07F2258-70E7-3811-B899-AE496D47893F}"/>
              </a:ext>
            </a:extLst>
          </p:cNvPr>
          <p:cNvSpPr txBox="1">
            <a:spLocks/>
          </p:cNvSpPr>
          <p:nvPr/>
        </p:nvSpPr>
        <p:spPr>
          <a:xfrm>
            <a:off x="8739188" y="-449663"/>
            <a:ext cx="3452812" cy="753626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600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2D3F8B0B-195E-BBA5-F33E-5A5F67463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5" y="1754937"/>
            <a:ext cx="20245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Выгодное географическое и транспортное расположение</a:t>
            </a:r>
          </a:p>
        </p:txBody>
      </p:sp>
      <p:sp>
        <p:nvSpPr>
          <p:cNvPr id="23" name="TextBox 26">
            <a:extLst>
              <a:ext uri="{FF2B5EF4-FFF2-40B4-BE49-F238E27FC236}">
                <a16:creationId xmlns:a16="http://schemas.microsoft.com/office/drawing/2014/main" id="{312AD2F9-A6F5-4341-A6C0-E7DD32CF7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799" y="2181976"/>
            <a:ext cx="18329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Природный потенциал</a:t>
            </a:r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id="{C9F821B8-36DD-CB80-516C-B1D01918E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149" y="4964904"/>
            <a:ext cx="20245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Свободные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инвестиционные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площадки</a:t>
            </a: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363298F7-C29A-88F9-76D2-2C3F8641A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021" y="4769547"/>
            <a:ext cx="16577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Кадровый потенциал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6" y="830174"/>
            <a:ext cx="2910219" cy="24018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0174"/>
            <a:ext cx="3329647" cy="24018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06001"/>
            <a:ext cx="3329645" cy="2788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6" y="3860596"/>
            <a:ext cx="2910219" cy="2788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1FB699-2C56-0208-8246-F5578D00712B}"/>
              </a:ext>
            </a:extLst>
          </p:cNvPr>
          <p:cNvSpPr txBox="1"/>
          <p:nvPr/>
        </p:nvSpPr>
        <p:spPr>
          <a:xfrm>
            <a:off x="9241740" y="31542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80398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A707D402-51F9-455F-9F0F-795D5ACCECE4}"/>
              </a:ext>
            </a:extLst>
          </p:cNvPr>
          <p:cNvSpPr txBox="1">
            <a:spLocks/>
          </p:cNvSpPr>
          <p:nvPr/>
        </p:nvSpPr>
        <p:spPr bwMode="auto">
          <a:xfrm>
            <a:off x="-551351" y="52765"/>
            <a:ext cx="5675801" cy="43319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altLang="ru-RU" sz="3200" dirty="0">
                <a:solidFill>
                  <a:srgbClr val="002060"/>
                </a:solidFill>
                <a:latin typeface="Ubuntu" panose="020B0504030602030204" pitchFamily="34" charset="0"/>
                <a:ea typeface="+mj-ea"/>
                <a:cs typeface="+mj-cs"/>
              </a:rPr>
              <a:t>Структура экономики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82C5B5-CEC1-40D0-95C4-0FFEA5C8FEC7}"/>
              </a:ext>
            </a:extLst>
          </p:cNvPr>
          <p:cNvSpPr txBox="1"/>
          <p:nvPr/>
        </p:nvSpPr>
        <p:spPr>
          <a:xfrm>
            <a:off x="158149" y="615562"/>
            <a:ext cx="11428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ln w="1905"/>
                <a:solidFill>
                  <a:srgbClr val="126F8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Объем отгруженных товаров собственного производства, выполненных работ и услуг собственными силами по крупным и средним организациям  за 2023 год –  213,00 млн. рублей, или 114,4 % к 2022 году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95FEFF-81D7-D688-0284-68D08E726354}"/>
              </a:ext>
            </a:extLst>
          </p:cNvPr>
          <p:cNvSpPr txBox="1"/>
          <p:nvPr/>
        </p:nvSpPr>
        <p:spPr>
          <a:xfrm>
            <a:off x="158149" y="1200337"/>
            <a:ext cx="11252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126F8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Объем инвестиций в основной капитал по крупным и средним организациям</a:t>
            </a:r>
            <a:r>
              <a:rPr lang="en-US" sz="1600" b="1" dirty="0">
                <a:ln w="1905"/>
                <a:solidFill>
                  <a:srgbClr val="126F8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 –</a:t>
            </a:r>
            <a:r>
              <a:rPr lang="ru-RU" sz="1600" b="1" dirty="0">
                <a:ln w="1905"/>
                <a:solidFill>
                  <a:srgbClr val="126F8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 67,00 млн. рублей, или 90,7 % к 2022 году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D459F27-D2C7-DB3D-57E5-B962CAFA0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730193"/>
              </p:ext>
            </p:extLst>
          </p:nvPr>
        </p:nvGraphicFramePr>
        <p:xfrm>
          <a:off x="-432401" y="1885949"/>
          <a:ext cx="7578970" cy="508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161ACC7-FBB1-27BB-680D-EFD74CAA4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914312"/>
              </p:ext>
            </p:extLst>
          </p:nvPr>
        </p:nvGraphicFramePr>
        <p:xfrm>
          <a:off x="6016137" y="1885949"/>
          <a:ext cx="6096000" cy="433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DAB62F4-D1FD-1EDF-8D47-76EF5013BA4E}"/>
              </a:ext>
            </a:extLst>
          </p:cNvPr>
          <p:cNvSpPr txBox="1"/>
          <p:nvPr/>
        </p:nvSpPr>
        <p:spPr>
          <a:xfrm>
            <a:off x="9331192" y="52765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402607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Заголовок 1">
            <a:extLst>
              <a:ext uri="{FF2B5EF4-FFF2-40B4-BE49-F238E27FC236}">
                <a16:creationId xmlns:a16="http://schemas.microsoft.com/office/drawing/2014/main" id="{440651AF-A8BB-4505-9766-207E75396D23}"/>
              </a:ext>
            </a:extLst>
          </p:cNvPr>
          <p:cNvSpPr txBox="1">
            <a:spLocks/>
          </p:cNvSpPr>
          <p:nvPr/>
        </p:nvSpPr>
        <p:spPr bwMode="auto">
          <a:xfrm>
            <a:off x="-236160" y="1455"/>
            <a:ext cx="3688973" cy="4903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altLang="ru-RU" sz="3200" dirty="0">
                <a:solidFill>
                  <a:srgbClr val="002060"/>
                </a:solidFill>
                <a:latin typeface="Ubuntu" panose="020B0504030602030204" pitchFamily="34" charset="0"/>
                <a:ea typeface="+mj-ea"/>
                <a:cs typeface="+mj-cs"/>
              </a:rPr>
              <a:t>Ресурсная база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E48693A-BBFF-4F11-88E4-266D36E18244}"/>
              </a:ext>
            </a:extLst>
          </p:cNvPr>
          <p:cNvSpPr txBox="1">
            <a:spLocks/>
          </p:cNvSpPr>
          <p:nvPr/>
        </p:nvSpPr>
        <p:spPr>
          <a:xfrm>
            <a:off x="8739188" y="282576"/>
            <a:ext cx="3452812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600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pic>
        <p:nvPicPr>
          <p:cNvPr id="2" name="Рисунок 1" descr="Посевы со сплошной заливкой">
            <a:extLst>
              <a:ext uri="{FF2B5EF4-FFF2-40B4-BE49-F238E27FC236}">
                <a16:creationId xmlns:a16="http://schemas.microsoft.com/office/drawing/2014/main" id="{B3440215-A692-2105-912C-B94CD2FC3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0638" y="4878551"/>
            <a:ext cx="382389" cy="360000"/>
          </a:xfrm>
          <a:prstGeom prst="rect">
            <a:avLst/>
          </a:prstGeom>
        </p:spPr>
      </p:pic>
      <p:pic>
        <p:nvPicPr>
          <p:cNvPr id="5" name="Рисунок 4" descr="Сельское хозяйство со сплошной заливкой">
            <a:extLst>
              <a:ext uri="{FF2B5EF4-FFF2-40B4-BE49-F238E27FC236}">
                <a16:creationId xmlns:a16="http://schemas.microsoft.com/office/drawing/2014/main" id="{688A3F5D-9AE0-07FE-7FD9-4397E24C0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9337" y="5255871"/>
            <a:ext cx="411834" cy="435797"/>
          </a:xfrm>
          <a:prstGeom prst="rect">
            <a:avLst/>
          </a:prstGeom>
        </p:spPr>
      </p:pic>
      <p:pic>
        <p:nvPicPr>
          <p:cNvPr id="6" name="Рисунок 5" descr="Лиственное дерево со сплошной заливкой">
            <a:extLst>
              <a:ext uri="{FF2B5EF4-FFF2-40B4-BE49-F238E27FC236}">
                <a16:creationId xmlns:a16="http://schemas.microsoft.com/office/drawing/2014/main" id="{FC8D623F-9EB9-1D95-BD77-9A23427EB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394" y="5701270"/>
            <a:ext cx="411834" cy="360000"/>
          </a:xfrm>
          <a:prstGeom prst="rect">
            <a:avLst/>
          </a:prstGeom>
        </p:spPr>
      </p:pic>
      <p:pic>
        <p:nvPicPr>
          <p:cNvPr id="7" name="Рисунок 6" descr="Елка со сплошной заливкой">
            <a:extLst>
              <a:ext uri="{FF2B5EF4-FFF2-40B4-BE49-F238E27FC236}">
                <a16:creationId xmlns:a16="http://schemas.microsoft.com/office/drawing/2014/main" id="{4DF4A183-740F-9DAC-D73E-6A02C4F6C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1762" y="4878551"/>
            <a:ext cx="411834" cy="360000"/>
          </a:xfrm>
          <a:prstGeom prst="rect">
            <a:avLst/>
          </a:prstGeom>
        </p:spPr>
      </p:pic>
      <p:sp>
        <p:nvSpPr>
          <p:cNvPr id="8" name="Скругленный прямоугольник 38">
            <a:extLst>
              <a:ext uri="{FF2B5EF4-FFF2-40B4-BE49-F238E27FC236}">
                <a16:creationId xmlns:a16="http://schemas.microsoft.com/office/drawing/2014/main" id="{721F7854-5DC7-CFAB-4BE1-BF7587E866C5}"/>
              </a:ext>
            </a:extLst>
          </p:cNvPr>
          <p:cNvSpPr/>
          <p:nvPr/>
        </p:nvSpPr>
        <p:spPr>
          <a:xfrm>
            <a:off x="534601" y="1640046"/>
            <a:ext cx="5145436" cy="1550107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sz="1401">
              <a:solidFill>
                <a:srgbClr val="126F87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39">
            <a:extLst>
              <a:ext uri="{FF2B5EF4-FFF2-40B4-BE49-F238E27FC236}">
                <a16:creationId xmlns:a16="http://schemas.microsoft.com/office/drawing/2014/main" id="{0F43D167-F8F4-C0BB-A087-088DD218AA54}"/>
              </a:ext>
            </a:extLst>
          </p:cNvPr>
          <p:cNvSpPr/>
          <p:nvPr/>
        </p:nvSpPr>
        <p:spPr>
          <a:xfrm>
            <a:off x="534600" y="739308"/>
            <a:ext cx="5145438" cy="775598"/>
          </a:xfrm>
          <a:prstGeom prst="roundRect">
            <a:avLst>
              <a:gd name="adj" fmla="val 27681"/>
            </a:avLst>
          </a:prstGeom>
          <a:solidFill>
            <a:srgbClr val="126F87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1">
              <a:defRPr/>
            </a:pPr>
            <a:r>
              <a:rPr lang="ru-RU" sz="1600" b="1" dirty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1" name="Скругленный прямоугольник 16">
            <a:extLst>
              <a:ext uri="{FF2B5EF4-FFF2-40B4-BE49-F238E27FC236}">
                <a16:creationId xmlns:a16="http://schemas.microsoft.com/office/drawing/2014/main" id="{D7A4BD46-E929-6210-9BA9-78C8E14E945B}"/>
              </a:ext>
            </a:extLst>
          </p:cNvPr>
          <p:cNvSpPr/>
          <p:nvPr/>
        </p:nvSpPr>
        <p:spPr>
          <a:xfrm>
            <a:off x="534601" y="4383831"/>
            <a:ext cx="5145436" cy="2361926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sz="1600">
              <a:solidFill>
                <a:srgbClr val="126F87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C36DF62-F91C-2E33-0745-2589DDFD6EF8}"/>
              </a:ext>
            </a:extLst>
          </p:cNvPr>
          <p:cNvSpPr/>
          <p:nvPr/>
        </p:nvSpPr>
        <p:spPr>
          <a:xfrm>
            <a:off x="534601" y="3482536"/>
            <a:ext cx="5145436" cy="775596"/>
          </a:xfrm>
          <a:prstGeom prst="roundRect">
            <a:avLst>
              <a:gd name="adj" fmla="val 29330"/>
            </a:avLst>
          </a:prstGeom>
          <a:solidFill>
            <a:srgbClr val="126F87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1">
              <a:defRPr/>
            </a:pPr>
            <a:r>
              <a:rPr lang="ru-RU" sz="1600" b="1" dirty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14" name="Номер слайда 50">
            <a:extLst>
              <a:ext uri="{FF2B5EF4-FFF2-40B4-BE49-F238E27FC236}">
                <a16:creationId xmlns:a16="http://schemas.microsoft.com/office/drawing/2014/main" id="{60031787-7785-285A-6A63-65EBC925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119" y="6689568"/>
            <a:ext cx="772875" cy="123111"/>
          </a:xfrm>
        </p:spPr>
        <p:txBody>
          <a:bodyPr vert="horz" lIns="0" tIns="0" rIns="0" bIns="0" rtlCol="0" anchor="b"/>
          <a:lstStyle/>
          <a:p>
            <a:fld id="{F3749720-1430-DF46-8A1E-D768C54B98EF}" type="slidenum">
              <a:rPr lang="ru-ID" sz="800">
                <a:solidFill>
                  <a:srgbClr val="126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ID" sz="800" dirty="0">
              <a:solidFill>
                <a:srgbClr val="126F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42">
            <a:extLst>
              <a:ext uri="{FF2B5EF4-FFF2-40B4-BE49-F238E27FC236}">
                <a16:creationId xmlns:a16="http://schemas.microsoft.com/office/drawing/2014/main" id="{FD492389-926D-AC70-136C-A7412E645BCE}"/>
              </a:ext>
            </a:extLst>
          </p:cNvPr>
          <p:cNvSpPr/>
          <p:nvPr/>
        </p:nvSpPr>
        <p:spPr>
          <a:xfrm>
            <a:off x="6470216" y="739309"/>
            <a:ext cx="5183289" cy="777842"/>
          </a:xfrm>
          <a:prstGeom prst="roundRect">
            <a:avLst>
              <a:gd name="adj" fmla="val 29330"/>
            </a:avLst>
          </a:prstGeom>
          <a:solidFill>
            <a:srgbClr val="126F87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1">
              <a:defRPr/>
            </a:pPr>
            <a:r>
              <a:rPr lang="ru-RU" sz="1600" b="1" dirty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16" name="Скругленный прямоугольник 45">
            <a:extLst>
              <a:ext uri="{FF2B5EF4-FFF2-40B4-BE49-F238E27FC236}">
                <a16:creationId xmlns:a16="http://schemas.microsoft.com/office/drawing/2014/main" id="{FB4BA7E7-07D5-1F3C-B7C7-E6A269E418EF}"/>
              </a:ext>
            </a:extLst>
          </p:cNvPr>
          <p:cNvSpPr/>
          <p:nvPr/>
        </p:nvSpPr>
        <p:spPr>
          <a:xfrm>
            <a:off x="6487190" y="4397061"/>
            <a:ext cx="5170907" cy="2210334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sz="1401">
              <a:solidFill>
                <a:srgbClr val="126F87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46">
            <a:extLst>
              <a:ext uri="{FF2B5EF4-FFF2-40B4-BE49-F238E27FC236}">
                <a16:creationId xmlns:a16="http://schemas.microsoft.com/office/drawing/2014/main" id="{E094E0EF-BAC5-C72D-50AF-71DCC82F32E3}"/>
              </a:ext>
            </a:extLst>
          </p:cNvPr>
          <p:cNvSpPr/>
          <p:nvPr/>
        </p:nvSpPr>
        <p:spPr>
          <a:xfrm>
            <a:off x="6485354" y="3499705"/>
            <a:ext cx="5183289" cy="775596"/>
          </a:xfrm>
          <a:prstGeom prst="roundRect">
            <a:avLst>
              <a:gd name="adj" fmla="val 25208"/>
            </a:avLst>
          </a:prstGeom>
          <a:solidFill>
            <a:srgbClr val="126F87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1">
              <a:defRPr/>
            </a:pPr>
            <a:r>
              <a:rPr lang="ru-RU" sz="1600" b="1" dirty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1D41A0-37B3-240E-3649-2F978730D618}"/>
              </a:ext>
            </a:extLst>
          </p:cNvPr>
          <p:cNvSpPr txBox="1"/>
          <p:nvPr/>
        </p:nvSpPr>
        <p:spPr>
          <a:xfrm>
            <a:off x="730032" y="1768280"/>
            <a:ext cx="3975262" cy="215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1" b="1" dirty="0">
                <a:solidFill>
                  <a:srgbClr val="126F87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умеренно-континентальный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E6304F-E12D-0239-C02A-075933034FD1}"/>
              </a:ext>
            </a:extLst>
          </p:cNvPr>
          <p:cNvSpPr txBox="1"/>
          <p:nvPr/>
        </p:nvSpPr>
        <p:spPr>
          <a:xfrm>
            <a:off x="1093777" y="2032628"/>
            <a:ext cx="3975262" cy="431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1" dirty="0">
                <a:solidFill>
                  <a:srgbClr val="126F87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1401" b="1" dirty="0">
                <a:solidFill>
                  <a:srgbClr val="126F87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в январе -12,8℃, в июле + 18,7℃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87FD4F-3A0C-2568-F3BA-F6DE785F5113}"/>
              </a:ext>
            </a:extLst>
          </p:cNvPr>
          <p:cNvSpPr txBox="1"/>
          <p:nvPr/>
        </p:nvSpPr>
        <p:spPr>
          <a:xfrm>
            <a:off x="1081003" y="2592397"/>
            <a:ext cx="3379247" cy="431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1" dirty="0">
                <a:solidFill>
                  <a:srgbClr val="126F87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в среднем по году</a:t>
            </a:r>
          </a:p>
          <a:p>
            <a:r>
              <a:rPr lang="ru-RU" sz="1401" b="1" dirty="0">
                <a:solidFill>
                  <a:srgbClr val="126F87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6 дней в месяц идёт дождь</a:t>
            </a:r>
          </a:p>
        </p:txBody>
      </p:sp>
      <p:pic>
        <p:nvPicPr>
          <p:cNvPr id="21" name="Рисунок 20" descr="Термометр со сплошной заливкой">
            <a:extLst>
              <a:ext uri="{FF2B5EF4-FFF2-40B4-BE49-F238E27FC236}">
                <a16:creationId xmlns:a16="http://schemas.microsoft.com/office/drawing/2014/main" id="{5E2E9F1E-9FE7-9804-C654-57E9E78346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4186" y="2091422"/>
            <a:ext cx="411834" cy="360000"/>
          </a:xfrm>
          <a:prstGeom prst="rect">
            <a:avLst/>
          </a:prstGeom>
        </p:spPr>
      </p:pic>
      <p:pic>
        <p:nvPicPr>
          <p:cNvPr id="22" name="Рисунок 21" descr="Дождь со сплошной заливкой">
            <a:extLst>
              <a:ext uri="{FF2B5EF4-FFF2-40B4-BE49-F238E27FC236}">
                <a16:creationId xmlns:a16="http://schemas.microsoft.com/office/drawing/2014/main" id="{5B98CDFD-D507-C52A-A356-2143D868B6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4186" y="2561422"/>
            <a:ext cx="411834" cy="36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699A0D-49BB-62A4-1D4A-38F667E4CC9F}"/>
              </a:ext>
            </a:extLst>
          </p:cNvPr>
          <p:cNvSpPr txBox="1"/>
          <p:nvPr/>
        </p:nvSpPr>
        <p:spPr>
          <a:xfrm>
            <a:off x="733287" y="4500547"/>
            <a:ext cx="4132046" cy="215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1" b="1" dirty="0">
                <a:solidFill>
                  <a:srgbClr val="126F87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B6C305-FAF7-FEA7-179D-53A2C4AA161D}"/>
              </a:ext>
            </a:extLst>
          </p:cNvPr>
          <p:cNvSpPr txBox="1"/>
          <p:nvPr/>
        </p:nvSpPr>
        <p:spPr>
          <a:xfrm>
            <a:off x="969462" y="4832788"/>
            <a:ext cx="1485015" cy="646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1" dirty="0">
                <a:solidFill>
                  <a:srgbClr val="126F87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Площадь хвойных лесов 70984 га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744D99-048E-735E-EF25-2089928A1534}"/>
              </a:ext>
            </a:extLst>
          </p:cNvPr>
          <p:cNvSpPr txBox="1"/>
          <p:nvPr/>
        </p:nvSpPr>
        <p:spPr>
          <a:xfrm>
            <a:off x="948305" y="5691668"/>
            <a:ext cx="1485015" cy="862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1" dirty="0">
                <a:solidFill>
                  <a:srgbClr val="126F87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Площадь лиственных лесов</a:t>
            </a:r>
          </a:p>
          <a:p>
            <a:pPr algn="ctr"/>
            <a:r>
              <a:rPr lang="ru-RU" sz="1401" dirty="0">
                <a:solidFill>
                  <a:srgbClr val="126F87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129162 га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B9599F-A6C1-27A0-BD58-5D616436E239}"/>
              </a:ext>
            </a:extLst>
          </p:cNvPr>
          <p:cNvSpPr txBox="1"/>
          <p:nvPr/>
        </p:nvSpPr>
        <p:spPr>
          <a:xfrm>
            <a:off x="6790638" y="4494998"/>
            <a:ext cx="3836629" cy="215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1" b="1" dirty="0">
                <a:solidFill>
                  <a:srgbClr val="126F87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общая площадь 62,33 тыс. га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E71C95-C4D8-3E8A-9DE9-594C740FF9E5}"/>
              </a:ext>
            </a:extLst>
          </p:cNvPr>
          <p:cNvSpPr txBox="1"/>
          <p:nvPr/>
        </p:nvSpPr>
        <p:spPr>
          <a:xfrm>
            <a:off x="7495028" y="4848481"/>
            <a:ext cx="2217637" cy="431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1" b="1" dirty="0">
                <a:solidFill>
                  <a:srgbClr val="126F87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1401" dirty="0">
                <a:solidFill>
                  <a:srgbClr val="126F87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61,04 тыс. га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F3FC69-A9E9-CB92-1D40-F319360F688A}"/>
              </a:ext>
            </a:extLst>
          </p:cNvPr>
          <p:cNvSpPr txBox="1"/>
          <p:nvPr/>
        </p:nvSpPr>
        <p:spPr>
          <a:xfrm>
            <a:off x="7524172" y="5512415"/>
            <a:ext cx="2140788" cy="646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1" b="1" dirty="0">
                <a:solidFill>
                  <a:srgbClr val="126F87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земли промышленности </a:t>
            </a:r>
          </a:p>
          <a:p>
            <a:r>
              <a:rPr lang="ru-RU" sz="1401" dirty="0">
                <a:solidFill>
                  <a:srgbClr val="126F87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1,29 тыс. га</a:t>
            </a:r>
          </a:p>
        </p:txBody>
      </p:sp>
      <p:pic>
        <p:nvPicPr>
          <p:cNvPr id="36" name="Рисунок 35" descr="Производство со сплошной заливкой">
            <a:extLst>
              <a:ext uri="{FF2B5EF4-FFF2-40B4-BE49-F238E27FC236}">
                <a16:creationId xmlns:a16="http://schemas.microsoft.com/office/drawing/2014/main" id="{38FBE0C4-06BD-115C-294C-25D478E923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14488" y="5564793"/>
            <a:ext cx="382389" cy="360000"/>
          </a:xfrm>
          <a:prstGeom prst="rect">
            <a:avLst/>
          </a:prstGeom>
        </p:spPr>
      </p:pic>
      <p:sp>
        <p:nvSpPr>
          <p:cNvPr id="37" name="Скругленный прямоугольник 152">
            <a:extLst>
              <a:ext uri="{FF2B5EF4-FFF2-40B4-BE49-F238E27FC236}">
                <a16:creationId xmlns:a16="http://schemas.microsoft.com/office/drawing/2014/main" id="{CD4367F8-508D-4118-58F0-2AFE1B519E1B}"/>
              </a:ext>
            </a:extLst>
          </p:cNvPr>
          <p:cNvSpPr/>
          <p:nvPr/>
        </p:nvSpPr>
        <p:spPr>
          <a:xfrm>
            <a:off x="6470215" y="1678439"/>
            <a:ext cx="5183289" cy="1643497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77" b="1" kern="100" dirty="0">
                <a:solidFill>
                  <a:srgbClr val="126F87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Месторождение торфа, гравия, глины и песка.</a:t>
            </a:r>
          </a:p>
          <a:p>
            <a:pPr algn="ctr"/>
            <a:r>
              <a:rPr lang="ru-RU" sz="1477" b="1" kern="100" dirty="0">
                <a:solidFill>
                  <a:srgbClr val="126F87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характеризуются крайне низким естественным плодородием </a:t>
            </a:r>
          </a:p>
          <a:p>
            <a:pPr algn="ctr"/>
            <a:r>
              <a:rPr lang="ru-RU" sz="1477" b="1" kern="100" dirty="0">
                <a:solidFill>
                  <a:srgbClr val="126F87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В районе с. Троицкое имеется источник </a:t>
            </a:r>
          </a:p>
          <a:p>
            <a:pPr algn="ctr"/>
            <a:r>
              <a:rPr lang="ru-RU" sz="1477" b="1" kern="100" dirty="0">
                <a:solidFill>
                  <a:srgbClr val="126F87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минеральной воды</a:t>
            </a:r>
            <a:endParaRPr lang="ru-RU" sz="1477" kern="100" dirty="0">
              <a:solidFill>
                <a:srgbClr val="126F87"/>
              </a:solidFill>
              <a:latin typeface="Ubuntu" panose="020B05040306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021A43-CF4D-98ED-8A65-75A26BF5A561}"/>
              </a:ext>
            </a:extLst>
          </p:cNvPr>
          <p:cNvSpPr txBox="1"/>
          <p:nvPr/>
        </p:nvSpPr>
        <p:spPr>
          <a:xfrm>
            <a:off x="2872383" y="4683909"/>
            <a:ext cx="2724318" cy="197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  <a:tabLst>
                <a:tab pos="457211" algn="l"/>
              </a:tabLst>
            </a:pPr>
            <a:r>
              <a:rPr lang="ru-RU" sz="1354" b="1" kern="100" dirty="0">
                <a:solidFill>
                  <a:srgbClr val="126F87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почвы характеризуются крайне низким естественным плодородием </a:t>
            </a:r>
          </a:p>
          <a:p>
            <a:pPr>
              <a:tabLst>
                <a:tab pos="457211" algn="l"/>
              </a:tabLst>
            </a:pPr>
            <a:endParaRPr lang="ru-RU" sz="1354" b="1" kern="100" dirty="0">
              <a:solidFill>
                <a:srgbClr val="126F87"/>
              </a:solidFill>
              <a:latin typeface="Ubuntu" panose="020B05040306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tabLst>
                <a:tab pos="457211" algn="l"/>
              </a:tabLst>
            </a:pPr>
            <a:r>
              <a:rPr lang="ru-RU" sz="1354" b="1" kern="100" dirty="0">
                <a:solidFill>
                  <a:srgbClr val="126F87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пахотные земли представлены слабо </a:t>
            </a:r>
            <a:r>
              <a:rPr lang="ru-RU" sz="1354" b="1" kern="100" dirty="0" err="1">
                <a:solidFill>
                  <a:srgbClr val="126F87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гумусированными</a:t>
            </a:r>
            <a:r>
              <a:rPr lang="ru-RU" sz="1354" b="1" kern="100" dirty="0">
                <a:solidFill>
                  <a:srgbClr val="126F87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почвами дерново-подзолистого типа </a:t>
            </a:r>
            <a:endParaRPr lang="ru-RU" sz="1354" kern="100" dirty="0">
              <a:solidFill>
                <a:srgbClr val="126F87"/>
              </a:solidFill>
              <a:latin typeface="Ubuntu" panose="020B05040306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1" dirty="0">
              <a:solidFill>
                <a:srgbClr val="126F87"/>
              </a:solidFill>
            </a:endParaRPr>
          </a:p>
        </p:txBody>
      </p:sp>
      <p:pic>
        <p:nvPicPr>
          <p:cNvPr id="41" name="Рисунок 40" descr="Золотые слитки со сплошной заливкой">
            <a:extLst>
              <a:ext uri="{FF2B5EF4-FFF2-40B4-BE49-F238E27FC236}">
                <a16:creationId xmlns:a16="http://schemas.microsoft.com/office/drawing/2014/main" id="{4465B1CC-5A6D-FB0C-F2B6-E8D886286FF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6755522" y="2418039"/>
            <a:ext cx="523641" cy="545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AA859-F87B-CDD9-FB98-AE013C316ECD}"/>
              </a:ext>
            </a:extLst>
          </p:cNvPr>
          <p:cNvSpPr txBox="1"/>
          <p:nvPr/>
        </p:nvSpPr>
        <p:spPr>
          <a:xfrm>
            <a:off x="9350242" y="48429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190321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6187703-7C87-4710-BC25-A1DEB40B35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3370" y="4471604"/>
            <a:ext cx="2771829" cy="2051759"/>
          </a:xfrm>
          <a:prstGeom prst="hexagon">
            <a:avLst/>
          </a:prstGeom>
          <a:ln w="28575">
            <a:solidFill>
              <a:srgbClr val="126F8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D8FD2FE-B67B-4355-8E9B-27493DE8B7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1603" y="915571"/>
            <a:ext cx="2700338" cy="1995682"/>
          </a:xfrm>
          <a:prstGeom prst="hexagon">
            <a:avLst/>
          </a:prstGeom>
          <a:ln w="28575">
            <a:solidFill>
              <a:srgbClr val="126F8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F578B-5226-404F-86D8-C55DDE89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7842" y="-240100"/>
            <a:ext cx="6399832" cy="12380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2060"/>
                </a:solidFill>
                <a:latin typeface="Ubuntu" panose="020B0504030602030204" pitchFamily="34" charset="0"/>
              </a:rPr>
              <a:t>Транспортная доступность</a:t>
            </a:r>
          </a:p>
        </p:txBody>
      </p:sp>
      <p:sp>
        <p:nvSpPr>
          <p:cNvPr id="4101" name="Прямоугольник 6">
            <a:extLst>
              <a:ext uri="{FF2B5EF4-FFF2-40B4-BE49-F238E27FC236}">
                <a16:creationId xmlns:a16="http://schemas.microsoft.com/office/drawing/2014/main" id="{78FBDC4C-0A58-490C-BC74-C1E08E258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4770408"/>
            <a:ext cx="516660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До аэропортов: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 в г. Кирове – 239 км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 в г. Казани – 223 км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в г. Перми – 395 км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    в г. Ижевске – 203 км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в г. Казани – 223 км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                            в г. Набережные Челны – 286 км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600" b="1" dirty="0">
              <a:solidFill>
                <a:srgbClr val="126F87"/>
              </a:solidFill>
              <a:latin typeface="Ubuntu" panose="020B0504030602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4102" name="Прямоугольник 8">
            <a:extLst>
              <a:ext uri="{FF2B5EF4-FFF2-40B4-BE49-F238E27FC236}">
                <a16:creationId xmlns:a16="http://schemas.microsoft.com/office/drawing/2014/main" id="{A78B1AFC-DEF0-4DAF-9E41-6C26FC3D6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6" y="1256596"/>
            <a:ext cx="43021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Железнодорожное сообщение в 27 км –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 станция «</a:t>
            </a:r>
            <a:r>
              <a:rPr lang="ru-RU" altLang="ru-RU" sz="1600" b="1" dirty="0" err="1">
                <a:solidFill>
                  <a:srgbClr val="126F87"/>
                </a:solidFill>
                <a:latin typeface="Ubuntu" panose="020B0504030602030204" pitchFamily="34" charset="0"/>
              </a:rPr>
              <a:t>Сюрек</a:t>
            </a: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» Горьковской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железной дороги</a:t>
            </a:r>
          </a:p>
        </p:txBody>
      </p:sp>
      <p:sp>
        <p:nvSpPr>
          <p:cNvPr id="4103" name="Прямоугольник 13">
            <a:extLst>
              <a:ext uri="{FF2B5EF4-FFF2-40B4-BE49-F238E27FC236}">
                <a16:creationId xmlns:a16="http://schemas.microsoft.com/office/drawing/2014/main" id="{848EB01E-E357-498C-9DBD-BB228C645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340" y="2933647"/>
            <a:ext cx="45370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Расстояние до крупных городов РФ: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г. Ижевск – 177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г. Пермь – 377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г. Киров – 241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г. Набережные Челны – 217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г. Казань – 184 км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050AF05-FA72-4A87-9EB0-68C2ED328C1E}"/>
              </a:ext>
            </a:extLst>
          </p:cNvPr>
          <p:cNvSpPr txBox="1">
            <a:spLocks/>
          </p:cNvSpPr>
          <p:nvPr/>
        </p:nvSpPr>
        <p:spPr>
          <a:xfrm>
            <a:off x="8739188" y="346869"/>
            <a:ext cx="3452812" cy="3159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1969" dirty="0">
              <a:solidFill>
                <a:srgbClr val="126F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B93082-5C1F-48EB-8F0B-C8C575940E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7479" y="2670913"/>
            <a:ext cx="2755767" cy="2051759"/>
          </a:xfrm>
          <a:prstGeom prst="hexagon">
            <a:avLst/>
          </a:prstGeom>
          <a:ln w="28575">
            <a:solidFill>
              <a:srgbClr val="126F8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1BEA80-0395-28FE-DD00-4A5796119D3A}"/>
              </a:ext>
            </a:extLst>
          </p:cNvPr>
          <p:cNvSpPr txBox="1"/>
          <p:nvPr/>
        </p:nvSpPr>
        <p:spPr>
          <a:xfrm>
            <a:off x="9169267" y="71629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259783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id="{61A9C82E-41C0-4841-8418-A403AA41D4A6}"/>
              </a:ext>
            </a:extLst>
          </p:cNvPr>
          <p:cNvSpPr/>
          <p:nvPr/>
        </p:nvSpPr>
        <p:spPr>
          <a:xfrm>
            <a:off x="9347201" y="3070175"/>
            <a:ext cx="2208213" cy="2603550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id="{3FA4FE8A-8DE3-4EC1-9113-E645F3A4F1D1}"/>
              </a:ext>
            </a:extLst>
          </p:cNvPr>
          <p:cNvSpPr/>
          <p:nvPr/>
        </p:nvSpPr>
        <p:spPr>
          <a:xfrm>
            <a:off x="6451601" y="3083507"/>
            <a:ext cx="2101850" cy="2594982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8" name="Скругленный прямоугольник 77">
            <a:extLst>
              <a:ext uri="{FF2B5EF4-FFF2-40B4-BE49-F238E27FC236}">
                <a16:creationId xmlns:a16="http://schemas.microsoft.com/office/drawing/2014/main" id="{441A2C75-8259-4847-8F84-AB05AF96B1BC}"/>
              </a:ext>
            </a:extLst>
          </p:cNvPr>
          <p:cNvSpPr/>
          <p:nvPr/>
        </p:nvSpPr>
        <p:spPr>
          <a:xfrm>
            <a:off x="3479798" y="3095725"/>
            <a:ext cx="2282090" cy="2586916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47915FCC-8AFB-4465-9076-A3511CF0D2A2}"/>
              </a:ext>
            </a:extLst>
          </p:cNvPr>
          <p:cNvSpPr/>
          <p:nvPr/>
        </p:nvSpPr>
        <p:spPr>
          <a:xfrm>
            <a:off x="776288" y="1892250"/>
            <a:ext cx="1985962" cy="898526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1" dirty="0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970C7CA2-DB04-46A3-84BB-FDD414A18122}"/>
              </a:ext>
            </a:extLst>
          </p:cNvPr>
          <p:cNvSpPr/>
          <p:nvPr/>
        </p:nvSpPr>
        <p:spPr>
          <a:xfrm>
            <a:off x="3665538" y="1892250"/>
            <a:ext cx="1987550" cy="898526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1" dirty="0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id="{4AC9C6B9-41E3-4C82-8898-F2065B85759B}"/>
              </a:ext>
            </a:extLst>
          </p:cNvPr>
          <p:cNvSpPr/>
          <p:nvPr/>
        </p:nvSpPr>
        <p:spPr>
          <a:xfrm>
            <a:off x="6488113" y="1897013"/>
            <a:ext cx="1987550" cy="898526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1" dirty="0"/>
          </a:p>
        </p:txBody>
      </p:sp>
      <p:sp>
        <p:nvSpPr>
          <p:cNvPr id="12296" name="Заголовок 1">
            <a:extLst>
              <a:ext uri="{FF2B5EF4-FFF2-40B4-BE49-F238E27FC236}">
                <a16:creationId xmlns:a16="http://schemas.microsoft.com/office/drawing/2014/main" id="{2C6551CD-A3CC-47C3-874A-12F16EEC2DD8}"/>
              </a:ext>
            </a:extLst>
          </p:cNvPr>
          <p:cNvSpPr txBox="1">
            <a:spLocks/>
          </p:cNvSpPr>
          <p:nvPr/>
        </p:nvSpPr>
        <p:spPr bwMode="auto">
          <a:xfrm>
            <a:off x="-1473890" y="-116053"/>
            <a:ext cx="6750092" cy="65080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defTabSz="1125444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3600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Инфраструктура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E3C69-9800-465F-9AD8-398259C6298E}"/>
              </a:ext>
            </a:extLst>
          </p:cNvPr>
          <p:cNvSpPr txBox="1"/>
          <p:nvPr/>
        </p:nvSpPr>
        <p:spPr>
          <a:xfrm>
            <a:off x="812800" y="2133552"/>
            <a:ext cx="19494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rPr>
              <a:t>социальная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0923CBD0-B1B1-4466-AC55-A255C72A2EC4}"/>
              </a:ext>
            </a:extLst>
          </p:cNvPr>
          <p:cNvSpPr/>
          <p:nvPr/>
        </p:nvSpPr>
        <p:spPr>
          <a:xfrm>
            <a:off x="701676" y="3088397"/>
            <a:ext cx="2101850" cy="2586916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193" name="TextBox 11">
            <a:extLst>
              <a:ext uri="{FF2B5EF4-FFF2-40B4-BE49-F238E27FC236}">
                <a16:creationId xmlns:a16="http://schemas.microsoft.com/office/drawing/2014/main" id="{860D0B8A-F943-4C61-B073-CA72B27E4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30501"/>
            <a:ext cx="2117726" cy="179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Детские сады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Школы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Библиотеки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Больницы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Спортивные объекты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Учреждения культуры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Дополнительное образование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Социальная поддержка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B7E28D0-307F-4CE1-A899-EF0B235E6D47}"/>
              </a:ext>
            </a:extLst>
          </p:cNvPr>
          <p:cNvCxnSpPr>
            <a:cxnSpLocks/>
          </p:cNvCxnSpPr>
          <p:nvPr/>
        </p:nvCxnSpPr>
        <p:spPr>
          <a:xfrm>
            <a:off x="1752601" y="30797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831EC9E-1FE2-47C4-B481-C253DDF2C33F}"/>
              </a:ext>
            </a:extLst>
          </p:cNvPr>
          <p:cNvCxnSpPr/>
          <p:nvPr/>
        </p:nvCxnSpPr>
        <p:spPr>
          <a:xfrm rot="5400000" flipH="1" flipV="1">
            <a:off x="1631157" y="2926507"/>
            <a:ext cx="246063" cy="3175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E912F8C-A50D-4EC6-A759-1DD2569FCB12}"/>
              </a:ext>
            </a:extLst>
          </p:cNvPr>
          <p:cNvSpPr txBox="1"/>
          <p:nvPr/>
        </p:nvSpPr>
        <p:spPr>
          <a:xfrm>
            <a:off x="3665539" y="2128788"/>
            <a:ext cx="197008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rPr>
              <a:t>транспортная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39F1F964-3FE3-4113-9509-15CC29CEDFF0}"/>
              </a:ext>
            </a:extLst>
          </p:cNvPr>
          <p:cNvCxnSpPr/>
          <p:nvPr/>
        </p:nvCxnSpPr>
        <p:spPr>
          <a:xfrm rot="5400000" flipH="1" flipV="1">
            <a:off x="4515645" y="2931268"/>
            <a:ext cx="247650" cy="1588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04F34FB-00B8-466C-AB53-625C71C498B7}"/>
              </a:ext>
            </a:extLst>
          </p:cNvPr>
          <p:cNvSpPr txBox="1"/>
          <p:nvPr/>
        </p:nvSpPr>
        <p:spPr>
          <a:xfrm>
            <a:off x="6503989" y="2133552"/>
            <a:ext cx="19716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rPr>
              <a:t>инженерная</a:t>
            </a:r>
          </a:p>
        </p:txBody>
      </p:sp>
      <p:sp>
        <p:nvSpPr>
          <p:cNvPr id="7206" name="TextBox 51">
            <a:extLst>
              <a:ext uri="{FF2B5EF4-FFF2-40B4-BE49-F238E27FC236}">
                <a16:creationId xmlns:a16="http://schemas.microsoft.com/office/drawing/2014/main" id="{02E5B9AC-DC9E-4B7B-9C88-84968319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1" y="3233688"/>
            <a:ext cx="2101850" cy="16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Энергосети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31" dirty="0">
              <a:solidFill>
                <a:srgbClr val="126F87"/>
              </a:solidFill>
              <a:latin typeface="Segoe UI" panose="020B0502040204020203" pitchFamily="34" charset="0"/>
              <a:cs typeface="Segoe UI" panose="020B0502040204020203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Центральное водоснабжение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31" dirty="0">
              <a:solidFill>
                <a:srgbClr val="126F87"/>
              </a:solidFill>
              <a:latin typeface="Segoe UI" panose="020B0502040204020203" pitchFamily="34" charset="0"/>
              <a:cs typeface="Segoe UI" panose="020B0502040204020203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Водоотведение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31" dirty="0">
              <a:solidFill>
                <a:srgbClr val="126F87"/>
              </a:solidFill>
              <a:latin typeface="Segoe UI" panose="020B0502040204020203" pitchFamily="34" charset="0"/>
              <a:cs typeface="Segoe UI" panose="020B0502040204020203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Теплоснабжение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E91FB134-EC84-47B8-BFE1-DCEDD98B3442}"/>
              </a:ext>
            </a:extLst>
          </p:cNvPr>
          <p:cNvCxnSpPr/>
          <p:nvPr/>
        </p:nvCxnSpPr>
        <p:spPr>
          <a:xfrm rot="5400000" flipH="1" flipV="1">
            <a:off x="7359651" y="2944763"/>
            <a:ext cx="247650" cy="3175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DB255161-D8C1-42D8-B8D3-2BD0F2AF38A7}"/>
              </a:ext>
            </a:extLst>
          </p:cNvPr>
          <p:cNvSpPr/>
          <p:nvPr/>
        </p:nvSpPr>
        <p:spPr>
          <a:xfrm>
            <a:off x="9347201" y="1903363"/>
            <a:ext cx="2225675" cy="898526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F5DBE1-5832-478D-9F41-2B39DA61B941}"/>
              </a:ext>
            </a:extLst>
          </p:cNvPr>
          <p:cNvSpPr txBox="1"/>
          <p:nvPr/>
        </p:nvSpPr>
        <p:spPr>
          <a:xfrm>
            <a:off x="9266238" y="2127201"/>
            <a:ext cx="24193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rPr>
              <a:t>информационная</a:t>
            </a:r>
          </a:p>
        </p:txBody>
      </p:sp>
      <p:sp>
        <p:nvSpPr>
          <p:cNvPr id="7213" name="TextBox 60">
            <a:extLst>
              <a:ext uri="{FF2B5EF4-FFF2-40B4-BE49-F238E27FC236}">
                <a16:creationId xmlns:a16="http://schemas.microsoft.com/office/drawing/2014/main" id="{D65D2D26-2B29-41BC-B774-8C05B045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614" y="3246388"/>
            <a:ext cx="2185986" cy="16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00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sz="1231" dirty="0">
                <a:sym typeface="PFBeauSansPro-Regular"/>
              </a:rPr>
              <a:t>Оптоволоконный интернет</a:t>
            </a:r>
          </a:p>
          <a:p>
            <a:endParaRPr lang="ru-RU" altLang="ru-RU" sz="1231" dirty="0">
              <a:sym typeface="PFBeauSansPro-Regular"/>
            </a:endParaRPr>
          </a:p>
          <a:p>
            <a:r>
              <a:rPr lang="ru-RU" altLang="ru-RU" sz="1231" dirty="0">
                <a:sym typeface="PFBeauSansPro-Regular"/>
              </a:rPr>
              <a:t>Сотовая связь – все операторы</a:t>
            </a:r>
          </a:p>
          <a:p>
            <a:endParaRPr lang="ru-RU" altLang="ru-RU" sz="1231" dirty="0">
              <a:sym typeface="PFBeauSansPro-Regular"/>
            </a:endParaRPr>
          </a:p>
          <a:p>
            <a:r>
              <a:rPr lang="ru-RU" altLang="ru-RU" sz="1231" dirty="0">
                <a:sym typeface="PFBeauSansPro-Regular"/>
              </a:rPr>
              <a:t>Почта</a:t>
            </a:r>
          </a:p>
          <a:p>
            <a:endParaRPr lang="ru-RU" altLang="ru-RU" sz="1231" dirty="0">
              <a:sym typeface="PFBeauSansPro-Regular"/>
            </a:endParaRPr>
          </a:p>
          <a:p>
            <a:r>
              <a:rPr lang="ru-RU" altLang="ru-RU" sz="1231" dirty="0">
                <a:sym typeface="PFBeauSansPro-Regular"/>
              </a:rPr>
              <a:t>Районная газета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49606A7B-3E1E-44CB-9391-DEAA3F094171}"/>
              </a:ext>
            </a:extLst>
          </p:cNvPr>
          <p:cNvCxnSpPr/>
          <p:nvPr/>
        </p:nvCxnSpPr>
        <p:spPr>
          <a:xfrm rot="16200000" flipV="1">
            <a:off x="10278268" y="2934445"/>
            <a:ext cx="246063" cy="6350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94A44219-C0BA-47BA-8BAD-88F4C227CEB5}"/>
              </a:ext>
            </a:extLst>
          </p:cNvPr>
          <p:cNvCxnSpPr/>
          <p:nvPr/>
        </p:nvCxnSpPr>
        <p:spPr>
          <a:xfrm flipV="1">
            <a:off x="0" y="1780344"/>
            <a:ext cx="12192000" cy="44450"/>
          </a:xfrm>
          <a:prstGeom prst="line">
            <a:avLst/>
          </a:prstGeom>
          <a:ln w="76200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228984E0-F8DC-49C9-943B-1B2E38F5C669}"/>
              </a:ext>
            </a:extLst>
          </p:cNvPr>
          <p:cNvCxnSpPr/>
          <p:nvPr/>
        </p:nvCxnSpPr>
        <p:spPr>
          <a:xfrm flipV="1">
            <a:off x="-9525" y="5757862"/>
            <a:ext cx="12192001" cy="44450"/>
          </a:xfrm>
          <a:prstGeom prst="line">
            <a:avLst/>
          </a:prstGeom>
          <a:ln w="76200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24" name="Рисунок 7196">
            <a:extLst>
              <a:ext uri="{FF2B5EF4-FFF2-40B4-BE49-F238E27FC236}">
                <a16:creationId xmlns:a16="http://schemas.microsoft.com/office/drawing/2014/main" id="{B465D697-CEF8-4675-A372-B437F43D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2231689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6C41739-D13D-4C6D-A986-25A09AE60606}"/>
              </a:ext>
            </a:extLst>
          </p:cNvPr>
          <p:cNvCxnSpPr>
            <a:cxnSpLocks/>
          </p:cNvCxnSpPr>
          <p:nvPr/>
        </p:nvCxnSpPr>
        <p:spPr>
          <a:xfrm flipV="1">
            <a:off x="9525" y="474625"/>
            <a:ext cx="12192000" cy="44450"/>
          </a:xfrm>
          <a:prstGeom prst="line">
            <a:avLst/>
          </a:prstGeom>
          <a:ln w="76200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80">
            <a:extLst>
              <a:ext uri="{FF2B5EF4-FFF2-40B4-BE49-F238E27FC236}">
                <a16:creationId xmlns:a16="http://schemas.microsoft.com/office/drawing/2014/main" id="{E4338A19-12CC-4755-A53A-0FE08A6D6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681" y="3233592"/>
            <a:ext cx="2221762" cy="198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Автомобильная дорога  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Казань-Пермь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Региональная автодорога</a:t>
            </a:r>
            <a:b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</a:b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Киров-Ижевск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Взлетная полоса 14 класса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Магистральные трубопроводы: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31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нефтепровод Сургут-Полоцк и газопровод Ямбург-Тула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103C45-C178-4EF9-856E-E77B296E0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039" y="5780087"/>
            <a:ext cx="1547972" cy="10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76614D1-3E3B-4096-8696-B94074FC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8718" y="5792161"/>
            <a:ext cx="1789113" cy="10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E96AB91-0B52-41FE-B96B-D30256913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552" y="5781930"/>
            <a:ext cx="1514642" cy="10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005587A-4B3A-4529-8A5C-4DE844B1DD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3" y="5815467"/>
            <a:ext cx="1418221" cy="106366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7246B4B-53CB-4D9D-8F4C-054BB94FB1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734" y="5814421"/>
            <a:ext cx="1377456" cy="1033093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E1F79CF-C059-4742-8F55-4AE28EE46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136" y="5798103"/>
            <a:ext cx="1894626" cy="106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3389CC8-1CD2-44BB-ADED-8A54510A4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259" y="5791780"/>
            <a:ext cx="1700448" cy="10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">
            <a:extLst>
              <a:ext uri="{FF2B5EF4-FFF2-40B4-BE49-F238E27FC236}">
                <a16:creationId xmlns:a16="http://schemas.microsoft.com/office/drawing/2014/main" id="{B7621745-2E38-40EE-9FA8-2DA16E64F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475" y="488808"/>
            <a:ext cx="1703647" cy="1273743"/>
          </a:xfr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A937DA5-8262-4C24-9FE1-628DEAD0FF3C}"/>
              </a:ext>
            </a:extLst>
          </p:cNvPr>
          <p:cNvGrpSpPr/>
          <p:nvPr/>
        </p:nvGrpSpPr>
        <p:grpSpPr>
          <a:xfrm>
            <a:off x="83878" y="493186"/>
            <a:ext cx="10161990" cy="1316515"/>
            <a:chOff x="67672" y="1335176"/>
            <a:chExt cx="8256617" cy="1069669"/>
          </a:xfrm>
        </p:grpSpPr>
        <p:pic>
          <p:nvPicPr>
            <p:cNvPr id="7180" name="Рисунок 24">
              <a:extLst>
                <a:ext uri="{FF2B5EF4-FFF2-40B4-BE49-F238E27FC236}">
                  <a16:creationId xmlns:a16="http://schemas.microsoft.com/office/drawing/2014/main" id="{14B1AEA5-3A2A-4AB9-9632-F16E1AEC32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14" y="1370732"/>
              <a:ext cx="1484611" cy="98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Рисунок 25">
              <a:extLst>
                <a:ext uri="{FF2B5EF4-FFF2-40B4-BE49-F238E27FC236}">
                  <a16:creationId xmlns:a16="http://schemas.microsoft.com/office/drawing/2014/main" id="{85728478-AD70-4D96-B615-471AB7EBD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563" y="1357182"/>
              <a:ext cx="1359495" cy="1000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472B47D-D3C4-4C69-9483-5943CC8FB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2" y="1387604"/>
              <a:ext cx="1346429" cy="1009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96954DC-9C27-434D-B404-03B404F316AD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4794" y="1335176"/>
              <a:ext cx="1359495" cy="1043147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28E9D4DC-FE1A-43BA-9AF1-888FEB0F5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4387" y="1377165"/>
              <a:ext cx="1027655" cy="101970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D1F8159-A8CB-4699-A708-11A4ED273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6949" y="1372159"/>
              <a:ext cx="1208047" cy="103268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365E8EB-6CE2-29EA-120D-B737E441949B}"/>
              </a:ext>
            </a:extLst>
          </p:cNvPr>
          <p:cNvSpPr txBox="1"/>
          <p:nvPr/>
        </p:nvSpPr>
        <p:spPr>
          <a:xfrm>
            <a:off x="9389122" y="17493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238693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Заголовок 1">
            <a:extLst>
              <a:ext uri="{FF2B5EF4-FFF2-40B4-BE49-F238E27FC236}">
                <a16:creationId xmlns:a16="http://schemas.microsoft.com/office/drawing/2014/main" id="{440651AF-A8BB-4505-9766-207E75396D23}"/>
              </a:ext>
            </a:extLst>
          </p:cNvPr>
          <p:cNvSpPr txBox="1">
            <a:spLocks/>
          </p:cNvSpPr>
          <p:nvPr/>
        </p:nvSpPr>
        <p:spPr bwMode="auto">
          <a:xfrm>
            <a:off x="0" y="30904"/>
            <a:ext cx="10515600" cy="52183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3600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Кадровый</a:t>
            </a:r>
            <a:r>
              <a:rPr lang="ru-RU" altLang="ru-RU" sz="3200" dirty="0">
                <a:solidFill>
                  <a:srgbClr val="002060"/>
                </a:solidFill>
                <a:latin typeface="Ubuntu" panose="020B0504030602030204" pitchFamily="34" charset="0"/>
                <a:ea typeface="+mj-ea"/>
                <a:cs typeface="+mj-cs"/>
              </a:rPr>
              <a:t> </a:t>
            </a:r>
            <a:r>
              <a:rPr lang="ru-RU" altLang="ru-RU" sz="3600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потенциал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95F78B5E-F3EB-5C04-1085-3BE5831DC624}"/>
              </a:ext>
            </a:extLst>
          </p:cNvPr>
          <p:cNvSpPr/>
          <p:nvPr/>
        </p:nvSpPr>
        <p:spPr>
          <a:xfrm>
            <a:off x="470957" y="702449"/>
            <a:ext cx="612537" cy="643801"/>
          </a:xfrm>
          <a:custGeom>
            <a:avLst/>
            <a:gdLst>
              <a:gd name="connsiteX0" fmla="*/ 0 w 643800"/>
              <a:gd name="connsiteY0" fmla="*/ 306268 h 612535"/>
              <a:gd name="connsiteX1" fmla="*/ 153134 w 643800"/>
              <a:gd name="connsiteY1" fmla="*/ 0 h 612535"/>
              <a:gd name="connsiteX2" fmla="*/ 490666 w 643800"/>
              <a:gd name="connsiteY2" fmla="*/ 0 h 612535"/>
              <a:gd name="connsiteX3" fmla="*/ 643800 w 643800"/>
              <a:gd name="connsiteY3" fmla="*/ 306268 h 612535"/>
              <a:gd name="connsiteX4" fmla="*/ 490666 w 643800"/>
              <a:gd name="connsiteY4" fmla="*/ 612535 h 612535"/>
              <a:gd name="connsiteX5" fmla="*/ 153134 w 643800"/>
              <a:gd name="connsiteY5" fmla="*/ 612535 h 612535"/>
              <a:gd name="connsiteX6" fmla="*/ 0 w 643800"/>
              <a:gd name="connsiteY6" fmla="*/ 306268 h 61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800" h="612535">
                <a:moveTo>
                  <a:pt x="321899" y="0"/>
                </a:moveTo>
                <a:lnTo>
                  <a:pt x="643799" y="145698"/>
                </a:lnTo>
                <a:lnTo>
                  <a:pt x="643799" y="466837"/>
                </a:lnTo>
                <a:lnTo>
                  <a:pt x="321899" y="612535"/>
                </a:lnTo>
                <a:lnTo>
                  <a:pt x="1" y="466837"/>
                </a:lnTo>
                <a:lnTo>
                  <a:pt x="1" y="145698"/>
                </a:lnTo>
                <a:lnTo>
                  <a:pt x="321899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310" tIns="117396" rIns="112311" bIns="117394" numCol="1" spcCol="1270" anchor="ctr" anchorCtr="0">
            <a:noAutofit/>
          </a:bodyPr>
          <a:lstStyle/>
          <a:p>
            <a:pPr algn="ctr" defTabSz="88902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3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A67ED8C-9D7B-C059-FF38-5F504235CB58}"/>
              </a:ext>
            </a:extLst>
          </p:cNvPr>
          <p:cNvSpPr/>
          <p:nvPr/>
        </p:nvSpPr>
        <p:spPr>
          <a:xfrm>
            <a:off x="1199500" y="722524"/>
            <a:ext cx="4871742" cy="559778"/>
          </a:xfrm>
          <a:custGeom>
            <a:avLst/>
            <a:gdLst>
              <a:gd name="connsiteX0" fmla="*/ 93298 w 559779"/>
              <a:gd name="connsiteY0" fmla="*/ 0 h 4551507"/>
              <a:gd name="connsiteX1" fmla="*/ 466481 w 559779"/>
              <a:gd name="connsiteY1" fmla="*/ 0 h 4551507"/>
              <a:gd name="connsiteX2" fmla="*/ 559779 w 559779"/>
              <a:gd name="connsiteY2" fmla="*/ 93298 h 4551507"/>
              <a:gd name="connsiteX3" fmla="*/ 559779 w 559779"/>
              <a:gd name="connsiteY3" fmla="*/ 4551507 h 4551507"/>
              <a:gd name="connsiteX4" fmla="*/ 559779 w 559779"/>
              <a:gd name="connsiteY4" fmla="*/ 4551507 h 4551507"/>
              <a:gd name="connsiteX5" fmla="*/ 0 w 559779"/>
              <a:gd name="connsiteY5" fmla="*/ 4551507 h 4551507"/>
              <a:gd name="connsiteX6" fmla="*/ 0 w 559779"/>
              <a:gd name="connsiteY6" fmla="*/ 4551507 h 4551507"/>
              <a:gd name="connsiteX7" fmla="*/ 0 w 559779"/>
              <a:gd name="connsiteY7" fmla="*/ 93298 h 4551507"/>
              <a:gd name="connsiteX8" fmla="*/ 93298 w 559779"/>
              <a:gd name="connsiteY8" fmla="*/ 0 h 455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779" h="4551507">
                <a:moveTo>
                  <a:pt x="559779" y="758597"/>
                </a:moveTo>
                <a:lnTo>
                  <a:pt x="559779" y="3792910"/>
                </a:lnTo>
                <a:cubicBezTo>
                  <a:pt x="559779" y="4211871"/>
                  <a:pt x="554642" y="4551507"/>
                  <a:pt x="548305" y="4551507"/>
                </a:cubicBezTo>
                <a:lnTo>
                  <a:pt x="0" y="4551507"/>
                </a:lnTo>
                <a:lnTo>
                  <a:pt x="0" y="4551507"/>
                </a:lnTo>
                <a:lnTo>
                  <a:pt x="0" y="0"/>
                </a:lnTo>
                <a:lnTo>
                  <a:pt x="0" y="0"/>
                </a:lnTo>
                <a:lnTo>
                  <a:pt x="548305" y="0"/>
                </a:lnTo>
                <a:cubicBezTo>
                  <a:pt x="554642" y="0"/>
                  <a:pt x="559779" y="339636"/>
                  <a:pt x="559779" y="75859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37486" rIns="37486" bIns="37486" numCol="1" spcCol="1270" anchor="ctr" anchorCtr="0">
            <a:noAutofit/>
          </a:bodyPr>
          <a:lstStyle/>
          <a:p>
            <a:pPr marL="171454" lvl="1" indent="-171454" defTabSz="71121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дошкольных образовательных организаций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27A799B3-DCE8-22DC-503F-C0F5FCD46103}"/>
              </a:ext>
            </a:extLst>
          </p:cNvPr>
          <p:cNvSpPr/>
          <p:nvPr/>
        </p:nvSpPr>
        <p:spPr>
          <a:xfrm>
            <a:off x="442041" y="2384608"/>
            <a:ext cx="641454" cy="676263"/>
          </a:xfrm>
          <a:custGeom>
            <a:avLst/>
            <a:gdLst>
              <a:gd name="connsiteX0" fmla="*/ 0 w 594660"/>
              <a:gd name="connsiteY0" fmla="*/ 278554 h 557107"/>
              <a:gd name="connsiteX1" fmla="*/ 139277 w 594660"/>
              <a:gd name="connsiteY1" fmla="*/ 0 h 557107"/>
              <a:gd name="connsiteX2" fmla="*/ 455383 w 594660"/>
              <a:gd name="connsiteY2" fmla="*/ 0 h 557107"/>
              <a:gd name="connsiteX3" fmla="*/ 594660 w 594660"/>
              <a:gd name="connsiteY3" fmla="*/ 278554 h 557107"/>
              <a:gd name="connsiteX4" fmla="*/ 455383 w 594660"/>
              <a:gd name="connsiteY4" fmla="*/ 557107 h 557107"/>
              <a:gd name="connsiteX5" fmla="*/ 139277 w 594660"/>
              <a:gd name="connsiteY5" fmla="*/ 557107 h 557107"/>
              <a:gd name="connsiteX6" fmla="*/ 0 w 594660"/>
              <a:gd name="connsiteY6" fmla="*/ 278554 h 5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660" h="557107">
                <a:moveTo>
                  <a:pt x="297329" y="0"/>
                </a:moveTo>
                <a:lnTo>
                  <a:pt x="594659" y="130482"/>
                </a:lnTo>
                <a:lnTo>
                  <a:pt x="594659" y="426625"/>
                </a:lnTo>
                <a:lnTo>
                  <a:pt x="297329" y="557107"/>
                </a:lnTo>
                <a:lnTo>
                  <a:pt x="1" y="426625"/>
                </a:lnTo>
                <a:lnTo>
                  <a:pt x="1" y="130482"/>
                </a:lnTo>
                <a:lnTo>
                  <a:pt x="297329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102619" tIns="108682" rIns="102620" bIns="108681" numCol="1" spcCol="1270" anchor="ctr" anchorCtr="0">
            <a:noAutofit/>
          </a:bodyPr>
          <a:lstStyle/>
          <a:p>
            <a:pPr algn="ctr" defTabSz="88902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4</a:t>
            </a: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05C5BF48-7F8D-BB14-82CD-B0101BC75761}"/>
              </a:ext>
            </a:extLst>
          </p:cNvPr>
          <p:cNvSpPr/>
          <p:nvPr/>
        </p:nvSpPr>
        <p:spPr>
          <a:xfrm>
            <a:off x="1209150" y="1568161"/>
            <a:ext cx="4886850" cy="535589"/>
          </a:xfrm>
          <a:custGeom>
            <a:avLst/>
            <a:gdLst>
              <a:gd name="connsiteX0" fmla="*/ 165637 w 993802"/>
              <a:gd name="connsiteY0" fmla="*/ 0 h 4647430"/>
              <a:gd name="connsiteX1" fmla="*/ 828165 w 993802"/>
              <a:gd name="connsiteY1" fmla="*/ 0 h 4647430"/>
              <a:gd name="connsiteX2" fmla="*/ 993802 w 993802"/>
              <a:gd name="connsiteY2" fmla="*/ 165637 h 4647430"/>
              <a:gd name="connsiteX3" fmla="*/ 993802 w 993802"/>
              <a:gd name="connsiteY3" fmla="*/ 4647430 h 4647430"/>
              <a:gd name="connsiteX4" fmla="*/ 993802 w 993802"/>
              <a:gd name="connsiteY4" fmla="*/ 4647430 h 4647430"/>
              <a:gd name="connsiteX5" fmla="*/ 0 w 993802"/>
              <a:gd name="connsiteY5" fmla="*/ 4647430 h 4647430"/>
              <a:gd name="connsiteX6" fmla="*/ 0 w 993802"/>
              <a:gd name="connsiteY6" fmla="*/ 4647430 h 4647430"/>
              <a:gd name="connsiteX7" fmla="*/ 0 w 993802"/>
              <a:gd name="connsiteY7" fmla="*/ 165637 h 4647430"/>
              <a:gd name="connsiteX8" fmla="*/ 165637 w 993802"/>
              <a:gd name="connsiteY8" fmla="*/ 0 h 464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802" h="4647430">
                <a:moveTo>
                  <a:pt x="993802" y="774587"/>
                </a:moveTo>
                <a:lnTo>
                  <a:pt x="993802" y="3872843"/>
                </a:lnTo>
                <a:cubicBezTo>
                  <a:pt x="993802" y="4300636"/>
                  <a:pt x="977944" y="4647430"/>
                  <a:pt x="958382" y="4647430"/>
                </a:cubicBezTo>
                <a:lnTo>
                  <a:pt x="0" y="4647430"/>
                </a:lnTo>
                <a:lnTo>
                  <a:pt x="0" y="4647430"/>
                </a:lnTo>
                <a:lnTo>
                  <a:pt x="0" y="0"/>
                </a:lnTo>
                <a:lnTo>
                  <a:pt x="0" y="0"/>
                </a:lnTo>
                <a:lnTo>
                  <a:pt x="958382" y="0"/>
                </a:lnTo>
                <a:cubicBezTo>
                  <a:pt x="977944" y="0"/>
                  <a:pt x="993802" y="346794"/>
                  <a:pt x="993802" y="77458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8672" rIns="58672" bIns="58674" numCol="1" spcCol="1270" anchor="ctr" anchorCtr="0">
            <a:noAutofit/>
          </a:bodyPr>
          <a:lstStyle/>
          <a:p>
            <a:pPr marL="0" lvl="1" defTabSz="71121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общеобразовательных организации</a:t>
            </a: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51274555-1A84-2DA8-F03F-A7BB67FE4095}"/>
              </a:ext>
            </a:extLst>
          </p:cNvPr>
          <p:cNvSpPr/>
          <p:nvPr/>
        </p:nvSpPr>
        <p:spPr>
          <a:xfrm>
            <a:off x="1209149" y="2454592"/>
            <a:ext cx="4871742" cy="536295"/>
          </a:xfrm>
          <a:custGeom>
            <a:avLst/>
            <a:gdLst>
              <a:gd name="connsiteX0" fmla="*/ 168918 w 1013489"/>
              <a:gd name="connsiteY0" fmla="*/ 0 h 4647430"/>
              <a:gd name="connsiteX1" fmla="*/ 844571 w 1013489"/>
              <a:gd name="connsiteY1" fmla="*/ 0 h 4647430"/>
              <a:gd name="connsiteX2" fmla="*/ 1013489 w 1013489"/>
              <a:gd name="connsiteY2" fmla="*/ 168918 h 4647430"/>
              <a:gd name="connsiteX3" fmla="*/ 1013489 w 1013489"/>
              <a:gd name="connsiteY3" fmla="*/ 4647430 h 4647430"/>
              <a:gd name="connsiteX4" fmla="*/ 1013489 w 1013489"/>
              <a:gd name="connsiteY4" fmla="*/ 4647430 h 4647430"/>
              <a:gd name="connsiteX5" fmla="*/ 0 w 1013489"/>
              <a:gd name="connsiteY5" fmla="*/ 4647430 h 4647430"/>
              <a:gd name="connsiteX6" fmla="*/ 0 w 1013489"/>
              <a:gd name="connsiteY6" fmla="*/ 4647430 h 4647430"/>
              <a:gd name="connsiteX7" fmla="*/ 0 w 1013489"/>
              <a:gd name="connsiteY7" fmla="*/ 168918 h 4647430"/>
              <a:gd name="connsiteX8" fmla="*/ 168918 w 1013489"/>
              <a:gd name="connsiteY8" fmla="*/ 0 h 464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489" h="4647430">
                <a:moveTo>
                  <a:pt x="1013489" y="774588"/>
                </a:moveTo>
                <a:lnTo>
                  <a:pt x="1013489" y="3872842"/>
                </a:lnTo>
                <a:cubicBezTo>
                  <a:pt x="1013489" y="4300635"/>
                  <a:pt x="996997" y="4647428"/>
                  <a:pt x="976652" y="4647428"/>
                </a:cubicBezTo>
                <a:lnTo>
                  <a:pt x="0" y="4647428"/>
                </a:lnTo>
                <a:lnTo>
                  <a:pt x="0" y="4647428"/>
                </a:lnTo>
                <a:lnTo>
                  <a:pt x="0" y="2"/>
                </a:lnTo>
                <a:lnTo>
                  <a:pt x="0" y="2"/>
                </a:lnTo>
                <a:lnTo>
                  <a:pt x="976652" y="2"/>
                </a:lnTo>
                <a:cubicBezTo>
                  <a:pt x="996997" y="2"/>
                  <a:pt x="1013489" y="346795"/>
                  <a:pt x="1013489" y="774588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26667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9634" rIns="59634" bIns="59634" numCol="1" spcCol="1270" anchor="ctr" anchorCtr="0">
            <a:noAutofit/>
          </a:bodyPr>
          <a:lstStyle/>
          <a:p>
            <a:pPr marL="0" lvl="1" defTabSz="71121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solidFill>
                  <a:srgbClr val="126F87"/>
                </a:solidFill>
                <a:latin typeface="Ubuntu" panose="020B0504030602030204" pitchFamily="34" charset="0"/>
              </a:rPr>
              <a:t>учреждения дополнительного образования (ДЮСШ, ДДТ, МУК, ДШИ)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5E146119-A7DC-4027-97D3-FF8F734621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023164"/>
              </p:ext>
            </p:extLst>
          </p:nvPr>
        </p:nvGraphicFramePr>
        <p:xfrm>
          <a:off x="6333975" y="4124325"/>
          <a:ext cx="5719038" cy="272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Диаграмма 15">
            <a:extLst>
              <a:ext uri="{FF2B5EF4-FFF2-40B4-BE49-F238E27FC236}">
                <a16:creationId xmlns:a16="http://schemas.microsoft.com/office/drawing/2014/main" id="{8412D67D-EF20-4226-8A73-EC34994FEF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126486"/>
              </p:ext>
            </p:extLst>
          </p:nvPr>
        </p:nvGraphicFramePr>
        <p:xfrm>
          <a:off x="6333975" y="552738"/>
          <a:ext cx="5769248" cy="379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8B64126-D01D-46F4-9B50-D11C4594EFB8}"/>
              </a:ext>
            </a:extLst>
          </p:cNvPr>
          <p:cNvGrpSpPr/>
          <p:nvPr/>
        </p:nvGrpSpPr>
        <p:grpSpPr>
          <a:xfrm>
            <a:off x="442091" y="1512317"/>
            <a:ext cx="641454" cy="667973"/>
            <a:chOff x="1" y="532683"/>
            <a:chExt cx="461518" cy="4880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Шестиугольник 19">
              <a:extLst>
                <a:ext uri="{FF2B5EF4-FFF2-40B4-BE49-F238E27FC236}">
                  <a16:creationId xmlns:a16="http://schemas.microsoft.com/office/drawing/2014/main" id="{6A280965-74FA-4C53-AE06-EE79C9E68CB4}"/>
                </a:ext>
              </a:extLst>
            </p:cNvPr>
            <p:cNvSpPr/>
            <p:nvPr/>
          </p:nvSpPr>
          <p:spPr>
            <a:xfrm rot="5400000">
              <a:off x="-13265" y="545949"/>
              <a:ext cx="488049" cy="461518"/>
            </a:xfrm>
            <a:prstGeom prst="hexag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Шестиугольник 4">
              <a:extLst>
                <a:ext uri="{FF2B5EF4-FFF2-40B4-BE49-F238E27FC236}">
                  <a16:creationId xmlns:a16="http://schemas.microsoft.com/office/drawing/2014/main" id="{3231DC90-F65F-4954-9A45-9D74661975AF}"/>
                </a:ext>
              </a:extLst>
            </p:cNvPr>
            <p:cNvSpPr txBox="1"/>
            <p:nvPr/>
          </p:nvSpPr>
          <p:spPr>
            <a:xfrm>
              <a:off x="74829" y="611815"/>
              <a:ext cx="311860" cy="3297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11</a:t>
              </a: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88994A5-D268-4C15-8B05-A3A425987C4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80" y="3139870"/>
            <a:ext cx="3131666" cy="169702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BF5D5DD2-50F2-4E1C-8F78-6B462D2CE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295" y="5525289"/>
            <a:ext cx="1603130" cy="120234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406D151-544C-496E-A36C-E93AFF14686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96" y="5304325"/>
            <a:ext cx="1935209" cy="145140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E409139-7DFC-45A6-81E6-94896F4BD38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159" y="5107076"/>
            <a:ext cx="1831168" cy="169151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F87EF1A-134D-4790-9B92-5645B8634F7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915" y="3157397"/>
            <a:ext cx="2694242" cy="162711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2679E8-46F6-292D-3B6E-AC96CB594F0B}"/>
              </a:ext>
            </a:extLst>
          </p:cNvPr>
          <p:cNvSpPr txBox="1"/>
          <p:nvPr/>
        </p:nvSpPr>
        <p:spPr>
          <a:xfrm>
            <a:off x="9218599" y="11279"/>
            <a:ext cx="2950260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1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</a:t>
            </a:r>
            <a:endParaRPr lang="ru-RU" sz="2215" dirty="0"/>
          </a:p>
        </p:txBody>
      </p:sp>
    </p:spTree>
    <p:extLst>
      <p:ext uri="{BB962C8B-B14F-4D97-AF65-F5344CB8AC3E}">
        <p14:creationId xmlns:p14="http://schemas.microsoft.com/office/powerpoint/2010/main" val="134263412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5052</TotalTime>
  <Words>1992</Words>
  <Application>Microsoft Office PowerPoint</Application>
  <PresentationFormat>Широкоэкранный</PresentationFormat>
  <Paragraphs>391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-apple-system</vt:lpstr>
      <vt:lpstr>Arial</vt:lpstr>
      <vt:lpstr>Calibri</vt:lpstr>
      <vt:lpstr>Calibri Light</vt:lpstr>
      <vt:lpstr>Constantia</vt:lpstr>
      <vt:lpstr>Open Sans</vt:lpstr>
      <vt:lpstr>PFBeauSansPro-Regular</vt:lpstr>
      <vt:lpstr>Segoe UI</vt:lpstr>
      <vt:lpstr>Segoe UI Semibold</vt:lpstr>
      <vt:lpstr>Times New Roman</vt:lpstr>
      <vt:lpstr>Ubuntu</vt:lpstr>
      <vt:lpstr>1_Тема Office</vt:lpstr>
      <vt:lpstr>Инвестиционная привлекательность  Кильмезский район Кировской области </vt:lpstr>
      <vt:lpstr>Географическое описание</vt:lpstr>
      <vt:lpstr>                 Обращение главы района</vt:lpstr>
      <vt:lpstr>Презентация PowerPoint</vt:lpstr>
      <vt:lpstr>Презентация PowerPoint</vt:lpstr>
      <vt:lpstr>Презентация PowerPoint</vt:lpstr>
      <vt:lpstr>Транспортная доступность</vt:lpstr>
      <vt:lpstr>Презентация PowerPoint</vt:lpstr>
      <vt:lpstr>Презентация PowerPoint</vt:lpstr>
      <vt:lpstr>Презентация PowerPoint</vt:lpstr>
      <vt:lpstr>ТУРИЗМ</vt:lpstr>
      <vt:lpstr>ОСНОВНЫЕ ОРГАНИЗАЦИИ</vt:lpstr>
      <vt:lpstr>Инвестиционный потенциал</vt:lpstr>
      <vt:lpstr>Инвестиционный потенциал</vt:lpstr>
      <vt:lpstr>Инвестиционный потенциал</vt:lpstr>
      <vt:lpstr>Инвестиционный потенциал</vt:lpstr>
      <vt:lpstr>Свободные инвестиционные площадки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Инвестиционные площадки МО Кильмезский  муниципальный район  Кировской области</dc:title>
  <dc:creator>Галина Четверикова</dc:creator>
  <cp:lastModifiedBy>user</cp:lastModifiedBy>
  <cp:revision>349</cp:revision>
  <cp:lastPrinted>2024-04-22T05:39:41Z</cp:lastPrinted>
  <dcterms:created xsi:type="dcterms:W3CDTF">2023-03-07T07:28:59Z</dcterms:created>
  <dcterms:modified xsi:type="dcterms:W3CDTF">2024-05-21T13:46:23Z</dcterms:modified>
</cp:coreProperties>
</file>