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5"/>
  </p:notesMasterIdLst>
  <p:sldIdLst>
    <p:sldId id="256" r:id="rId4"/>
    <p:sldId id="262" r:id="rId5"/>
    <p:sldId id="296" r:id="rId6"/>
    <p:sldId id="298" r:id="rId7"/>
    <p:sldId id="288" r:id="rId8"/>
    <p:sldId id="307" r:id="rId9"/>
    <p:sldId id="304" r:id="rId10"/>
    <p:sldId id="306" r:id="rId11"/>
    <p:sldId id="279" r:id="rId12"/>
    <p:sldId id="303" r:id="rId13"/>
    <p:sldId id="272" r:id="rId14"/>
  </p:sldIdLst>
  <p:sldSz cx="10080625" cy="7559675"/>
  <p:notesSz cx="9928225" cy="67976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1">
          <p15:clr>
            <a:srgbClr val="A4A3A4"/>
          </p15:clr>
        </p15:guide>
        <p15:guide id="2" orient="horz" pos="4604">
          <p15:clr>
            <a:srgbClr val="A4A3A4"/>
          </p15:clr>
        </p15:guide>
        <p15:guide id="3" orient="horz" pos="2426">
          <p15:clr>
            <a:srgbClr val="A4A3A4"/>
          </p15:clr>
        </p15:guide>
        <p15:guide id="4" orient="horz" pos="2971">
          <p15:clr>
            <a:srgbClr val="A4A3A4"/>
          </p15:clr>
        </p15:guide>
        <p15:guide id="5" pos="4264">
          <p15:clr>
            <a:srgbClr val="A4A3A4"/>
          </p15:clr>
        </p15:guide>
        <p15:guide id="6" pos="1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99"/>
    <a:srgbClr val="404040"/>
    <a:srgbClr val="006666"/>
    <a:srgbClr val="0099CC"/>
    <a:srgbClr val="209FAC"/>
    <a:srgbClr val="C55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4" autoAdjust="0"/>
  </p:normalViewPr>
  <p:slideViewPr>
    <p:cSldViewPr>
      <p:cViewPr>
        <p:scale>
          <a:sx n="100" d="100"/>
          <a:sy n="100" d="100"/>
        </p:scale>
        <p:origin x="-1536" y="96"/>
      </p:cViewPr>
      <p:guideLst>
        <p:guide orient="horz" pos="1111"/>
        <p:guide orient="horz" pos="4604"/>
        <p:guide orient="horz" pos="2426"/>
        <p:guide orient="horz" pos="2971"/>
        <p:guide pos="4264"/>
        <p:guide pos="18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6699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8" b="1">
                    <a:latin typeface="Century Gothic" pitchFamily="34" charset="0"/>
                  </a:defRPr>
                </a:pPr>
                <a:endParaRPr lang="ru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поиск пропавших, помощь в погребении и др.)</c:v>
                </c:pt>
                <c:pt idx="1">
                  <c:v>Иные ( помощь в решении бытовых вопросов,</c:v>
                </c:pt>
                <c:pt idx="2">
                  <c:v>Предоставление жилья </c:v>
                </c:pt>
                <c:pt idx="3">
                  <c:v>Обеспечение ТСР</c:v>
                </c:pt>
                <c:pt idx="4">
                  <c:v>Психологическая помощь</c:v>
                </c:pt>
                <c:pt idx="5">
                  <c:v>Получение-санаторно курортного лечения</c:v>
                </c:pt>
                <c:pt idx="6">
                  <c:v>Юридическая помощь</c:v>
                </c:pt>
                <c:pt idx="7">
                  <c:v>Вопросы по ранениям</c:v>
                </c:pt>
                <c:pt idx="8">
                  <c:v>Денежные выплаты, связанные с участием в СВО</c:v>
                </c:pt>
                <c:pt idx="9">
                  <c:v>Получение удостоверения ветерана боевых действий</c:v>
                </c:pt>
                <c:pt idx="10">
                  <c:v>Назначение мер социальной поддержки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1">
                  <c:v>0</c:v>
                </c:pt>
                <c:pt idx="2">
                  <c:v>19</c:v>
                </c:pt>
                <c:pt idx="3">
                  <c:v>29</c:v>
                </c:pt>
                <c:pt idx="4">
                  <c:v>42</c:v>
                </c:pt>
                <c:pt idx="5">
                  <c:v>78</c:v>
                </c:pt>
                <c:pt idx="6">
                  <c:v>81</c:v>
                </c:pt>
                <c:pt idx="7">
                  <c:v>110</c:v>
                </c:pt>
                <c:pt idx="8">
                  <c:v>143</c:v>
                </c:pt>
                <c:pt idx="9">
                  <c:v>149</c:v>
                </c:pt>
                <c:pt idx="10">
                  <c:v>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9-2D47-BF75-6F68CEAA3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62997248"/>
        <c:axId val="62998784"/>
      </c:barChart>
      <c:catAx>
        <c:axId val="6299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48" b="1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FR"/>
          </a:p>
        </c:txPr>
        <c:crossAx val="62998784"/>
        <c:crosses val="autoZero"/>
        <c:auto val="1"/>
        <c:lblAlgn val="ctr"/>
        <c:lblOffset val="100"/>
        <c:noMultiLvlLbl val="0"/>
      </c:catAx>
      <c:valAx>
        <c:axId val="62998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2997248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txPr>
    <a:bodyPr/>
    <a:lstStyle/>
    <a:p>
      <a:pPr>
        <a:defRPr sz="1797"/>
      </a:pPr>
      <a:endParaRPr lang="ru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4193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5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4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4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556BFFB0-28A0-491C-9F46-FEDB388025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833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2A36BCBE-0065-416E-A51F-8FA3B66CAC31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8391525" y="193675"/>
            <a:ext cx="1162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07988" algn="l"/>
                <a:tab pos="819150" algn="l"/>
                <a:tab pos="1231900" algn="l"/>
                <a:tab pos="1641475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6700" algn="l"/>
                <a:tab pos="5757863" algn="l"/>
                <a:tab pos="6169025" algn="l"/>
                <a:tab pos="6580188" algn="l"/>
                <a:tab pos="6992938" algn="l"/>
                <a:tab pos="7404100" algn="l"/>
                <a:tab pos="7815263" algn="l"/>
                <a:tab pos="82264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07988" algn="l"/>
                <a:tab pos="819150" algn="l"/>
                <a:tab pos="1231900" algn="l"/>
                <a:tab pos="1641475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6700" algn="l"/>
                <a:tab pos="5757863" algn="l"/>
                <a:tab pos="6169025" algn="l"/>
                <a:tab pos="6580188" algn="l"/>
                <a:tab pos="6992938" algn="l"/>
                <a:tab pos="7404100" algn="l"/>
                <a:tab pos="7815263" algn="l"/>
                <a:tab pos="82264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07988" algn="l"/>
                <a:tab pos="819150" algn="l"/>
                <a:tab pos="1231900" algn="l"/>
                <a:tab pos="1641475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6700" algn="l"/>
                <a:tab pos="5757863" algn="l"/>
                <a:tab pos="6169025" algn="l"/>
                <a:tab pos="6580188" algn="l"/>
                <a:tab pos="6992938" algn="l"/>
                <a:tab pos="7404100" algn="l"/>
                <a:tab pos="7815263" algn="l"/>
                <a:tab pos="82264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07988" algn="l"/>
                <a:tab pos="819150" algn="l"/>
                <a:tab pos="1231900" algn="l"/>
                <a:tab pos="1641475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6700" algn="l"/>
                <a:tab pos="5757863" algn="l"/>
                <a:tab pos="6169025" algn="l"/>
                <a:tab pos="6580188" algn="l"/>
                <a:tab pos="6992938" algn="l"/>
                <a:tab pos="7404100" algn="l"/>
                <a:tab pos="7815263" algn="l"/>
                <a:tab pos="82264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07988" algn="l"/>
                <a:tab pos="819150" algn="l"/>
                <a:tab pos="1231900" algn="l"/>
                <a:tab pos="1641475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6700" algn="l"/>
                <a:tab pos="5757863" algn="l"/>
                <a:tab pos="6169025" algn="l"/>
                <a:tab pos="6580188" algn="l"/>
                <a:tab pos="6992938" algn="l"/>
                <a:tab pos="7404100" algn="l"/>
                <a:tab pos="7815263" algn="l"/>
                <a:tab pos="82264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1475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6700" algn="l"/>
                <a:tab pos="5757863" algn="l"/>
                <a:tab pos="6169025" algn="l"/>
                <a:tab pos="6580188" algn="l"/>
                <a:tab pos="6992938" algn="l"/>
                <a:tab pos="7404100" algn="l"/>
                <a:tab pos="7815263" algn="l"/>
                <a:tab pos="82264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1475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6700" algn="l"/>
                <a:tab pos="5757863" algn="l"/>
                <a:tab pos="6169025" algn="l"/>
                <a:tab pos="6580188" algn="l"/>
                <a:tab pos="6992938" algn="l"/>
                <a:tab pos="7404100" algn="l"/>
                <a:tab pos="7815263" algn="l"/>
                <a:tab pos="82264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1475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6700" algn="l"/>
                <a:tab pos="5757863" algn="l"/>
                <a:tab pos="6169025" algn="l"/>
                <a:tab pos="6580188" algn="l"/>
                <a:tab pos="6992938" algn="l"/>
                <a:tab pos="7404100" algn="l"/>
                <a:tab pos="7815263" algn="l"/>
                <a:tab pos="82264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7988" algn="l"/>
                <a:tab pos="819150" algn="l"/>
                <a:tab pos="1231900" algn="l"/>
                <a:tab pos="1641475" algn="l"/>
                <a:tab pos="2054225" algn="l"/>
                <a:tab pos="2465388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3950" algn="l"/>
                <a:tab pos="5346700" algn="l"/>
                <a:tab pos="5757863" algn="l"/>
                <a:tab pos="6169025" algn="l"/>
                <a:tab pos="6580188" algn="l"/>
                <a:tab pos="6992938" algn="l"/>
                <a:tab pos="7404100" algn="l"/>
                <a:tab pos="7815263" algn="l"/>
                <a:tab pos="8226425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4E908611-8E72-450A-9FA4-69F54BF4E448}" type="slidenum">
              <a:rPr lang="en-GB" altLang="ru-RU" sz="13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0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1</a:t>
            </a:fld>
            <a:endParaRPr lang="en-GB" altLang="ru-RU" sz="13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17525"/>
            <a:ext cx="3395662" cy="254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9" y="3227388"/>
            <a:ext cx="7939087" cy="3057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FF86F7FE-9AB7-4810-BB65-5272EB8C253C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17525"/>
            <a:ext cx="3395662" cy="254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9" y="3227388"/>
            <a:ext cx="7939087" cy="3057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8391525" y="193675"/>
            <a:ext cx="1162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211369A1-925C-4C22-8B90-7CF1B0D64C61}" type="slidenum">
              <a:rPr lang="en-GB" altLang="ru-RU" sz="13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0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11</a:t>
            </a:fld>
            <a:endParaRPr lang="en-GB" altLang="ru-RU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144DA935-3BBC-4E28-93A1-852C5F25197F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17525"/>
            <a:ext cx="3395662" cy="254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9" y="3227388"/>
            <a:ext cx="7939087" cy="3057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8391525" y="193675"/>
            <a:ext cx="1162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100861E2-CAC1-4659-A4F2-4DB28BFD6667}" type="slidenum">
              <a:rPr lang="en-GB" altLang="ru-RU" sz="13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0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2</a:t>
            </a:fld>
            <a:endParaRPr lang="en-GB" altLang="ru-RU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8AB98558-F971-4DF7-B696-0F4C7A5631C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17525"/>
            <a:ext cx="3395662" cy="254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9" y="3227388"/>
            <a:ext cx="7939087" cy="3057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8391525" y="193675"/>
            <a:ext cx="1162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508C12F0-76F2-4444-989C-4951B8649211}" type="slidenum">
              <a:rPr lang="en-GB" altLang="ru-RU" sz="13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0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3</a:t>
            </a:fld>
            <a:endParaRPr lang="en-GB" altLang="ru-RU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81D7D81F-189B-4540-90FD-3EE77DE449AC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17525"/>
            <a:ext cx="3395662" cy="254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9" y="3227388"/>
            <a:ext cx="7939087" cy="3057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8391525" y="193675"/>
            <a:ext cx="1162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D46D35E3-E01C-4200-AFFF-055C683D476C}" type="slidenum">
              <a:rPr lang="en-GB" altLang="ru-RU" sz="13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0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4</a:t>
            </a:fld>
            <a:endParaRPr lang="en-GB" altLang="ru-RU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8344B81B-5918-42FC-8CC1-A40C8CACC188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17525"/>
            <a:ext cx="3395662" cy="254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9" y="3227388"/>
            <a:ext cx="7939087" cy="3057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8391525" y="193675"/>
            <a:ext cx="1162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1024ADD5-B177-43A2-801E-96DDB15B5235}" type="slidenum">
              <a:rPr lang="en-GB" altLang="ru-RU" sz="13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0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5</a:t>
            </a:fld>
            <a:endParaRPr lang="en-GB" altLang="ru-RU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81D7D81F-189B-4540-90FD-3EE77DE449AC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17525"/>
            <a:ext cx="3395662" cy="254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9" y="3227388"/>
            <a:ext cx="7939087" cy="3057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8391525" y="193675"/>
            <a:ext cx="1162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D46D35E3-E01C-4200-AFFF-055C683D476C}" type="slidenum">
              <a:rPr lang="en-GB" altLang="ru-RU" sz="13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0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6</a:t>
            </a:fld>
            <a:endParaRPr lang="en-GB" altLang="ru-RU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DB02A89C-5660-4E63-9292-D5E76308053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17525"/>
            <a:ext cx="3395662" cy="254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9" y="3227388"/>
            <a:ext cx="7939087" cy="3057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8391525" y="193675"/>
            <a:ext cx="1162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A66AD99B-806A-4A7A-9A86-260E6F4C9833}" type="slidenum">
              <a:rPr lang="en-GB" altLang="ru-RU" sz="13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0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7</a:t>
            </a:fld>
            <a:endParaRPr lang="en-GB" altLang="ru-RU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1A8A5D4D-4C2A-4D51-A616-4531F9B26819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15938"/>
            <a:ext cx="3398838" cy="25479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8" y="3228977"/>
            <a:ext cx="7942262" cy="3057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fld id="{6B1134E0-310A-4DEC-8309-3A272B87911C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</a:rPr>
              <a:pPr/>
              <a:t>10</a:t>
            </a:fld>
            <a:endParaRPr lang="ru-RU" altLang="ru-RU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5488" y="517525"/>
            <a:ext cx="3395662" cy="25463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2189" y="3227388"/>
            <a:ext cx="7939087" cy="3057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8391525" y="193675"/>
            <a:ext cx="1162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1900" algn="l"/>
                <a:tab pos="1644650" algn="l"/>
                <a:tab pos="2055813" algn="l"/>
                <a:tab pos="2466975" algn="l"/>
                <a:tab pos="2878138" algn="l"/>
                <a:tab pos="3290888" algn="l"/>
                <a:tab pos="3702050" algn="l"/>
                <a:tab pos="4113213" algn="l"/>
                <a:tab pos="4525963" algn="l"/>
                <a:tab pos="4937125" algn="l"/>
                <a:tab pos="5348288" algn="l"/>
                <a:tab pos="5759450" algn="l"/>
                <a:tab pos="6170613" algn="l"/>
                <a:tab pos="6581775" algn="l"/>
                <a:tab pos="6992938" algn="l"/>
                <a:tab pos="7404100" algn="l"/>
                <a:tab pos="7816850" algn="l"/>
                <a:tab pos="82280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r" eaLnBrk="1">
              <a:lnSpc>
                <a:spcPct val="9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257D6C1B-795B-47D5-A0EA-58D7466C0437}" type="slidenum">
              <a:rPr lang="en-GB" altLang="ru-RU" sz="1300">
                <a:solidFill>
                  <a:srgbClr val="000000"/>
                </a:solidFill>
                <a:latin typeface="Times New Roman" pitchFamily="16" charset="0"/>
              </a:rPr>
              <a:pPr algn="r" eaLnBrk="1">
                <a:lnSpc>
                  <a:spcPct val="90000"/>
                </a:lnSpc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10</a:t>
            </a:fld>
            <a:endParaRPr lang="en-GB" altLang="ru-RU" sz="13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861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730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69213" y="1612900"/>
            <a:ext cx="2266950" cy="5049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8363" y="1612900"/>
            <a:ext cx="6648450" cy="5049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1572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36486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5593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0620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668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6121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036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942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789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2890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6578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091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78725" y="1612900"/>
            <a:ext cx="2357438" cy="4538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1612900"/>
            <a:ext cx="6923087" cy="4538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4493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577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2341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2091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49573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97261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61861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43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6482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1807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16565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25500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58499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1625" cy="58499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3589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3450" y="2339975"/>
            <a:ext cx="4025900" cy="432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1750" y="2339975"/>
            <a:ext cx="4027488" cy="432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65735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790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3985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62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414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467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871075" cy="740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1614488" y="855663"/>
            <a:ext cx="3054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600" b="1">
                <a:solidFill>
                  <a:srgbClr val="4C4C4C"/>
                </a:solidFill>
                <a:latin typeface="Times New Roman" panose="02020603050405020304" pitchFamily="18" charset="0"/>
              </a:rPr>
              <a:t>Кировская область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1728788" y="1343025"/>
            <a:ext cx="8280400" cy="1588"/>
          </a:xfrm>
          <a:prstGeom prst="line">
            <a:avLst/>
          </a:prstGeom>
          <a:noFill/>
          <a:ln w="108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5562600" y="457200"/>
            <a:ext cx="2286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1752600" y="1343025"/>
            <a:ext cx="8328025" cy="1588"/>
          </a:xfrm>
          <a:prstGeom prst="line">
            <a:avLst/>
          </a:prstGeom>
          <a:noFill/>
          <a:ln w="1260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1612900"/>
            <a:ext cx="906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Образец заголовка</a:t>
            </a:r>
          </a:p>
        </p:txBody>
      </p:sp>
      <p:sp>
        <p:nvSpPr>
          <p:cNvPr id="10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2339975"/>
            <a:ext cx="8205788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Образец текста</a:t>
            </a:r>
          </a:p>
          <a:p>
            <a:pPr lvl="1"/>
            <a:r>
              <a:rPr lang="en-GB" altLang="ru-RU"/>
              <a:t>Второй уровень</a:t>
            </a:r>
          </a:p>
          <a:p>
            <a:pPr lvl="2"/>
            <a:r>
              <a:rPr lang="en-GB" altLang="ru-RU"/>
              <a:t>Третий уровень</a:t>
            </a:r>
          </a:p>
          <a:p>
            <a:pPr lvl="3"/>
            <a:r>
              <a:rPr lang="en-GB" altLang="ru-RU"/>
              <a:t>Четвертый уровень</a:t>
            </a:r>
          </a:p>
          <a:p>
            <a:pPr lvl="4"/>
            <a:r>
              <a:rPr lang="en-GB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2pPr>
      <a:lvl3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3pPr>
      <a:lvl4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4pPr>
      <a:lvl5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5pPr>
      <a:lvl6pPr marL="2514600" indent="-228600" algn="l" defTabSz="449263" rtl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6pPr>
      <a:lvl7pPr marL="2971800" indent="-228600" algn="l" defTabSz="449263" rtl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7pPr>
      <a:lvl8pPr marL="3429000" indent="-228600" algn="l" defTabSz="449263" rtl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8pPr>
      <a:lvl9pPr marL="3886200" indent="-228600" algn="l" defTabSz="449263" rtl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81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1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81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81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871075" cy="740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614488" y="855663"/>
            <a:ext cx="3054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600" b="1">
                <a:solidFill>
                  <a:srgbClr val="4C4C4C"/>
                </a:solidFill>
                <a:latin typeface="Times New Roman" panose="02020603050405020304" pitchFamily="18" charset="0"/>
              </a:rPr>
              <a:t>Кировская область</a:t>
            </a: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1728788" y="1343025"/>
            <a:ext cx="8280400" cy="1588"/>
          </a:xfrm>
          <a:prstGeom prst="line">
            <a:avLst/>
          </a:prstGeom>
          <a:noFill/>
          <a:ln w="108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5562600" y="457200"/>
            <a:ext cx="2286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1752600" y="1343025"/>
            <a:ext cx="8328025" cy="1588"/>
          </a:xfrm>
          <a:prstGeom prst="line">
            <a:avLst/>
          </a:prstGeom>
          <a:noFill/>
          <a:ln w="1260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1612900"/>
            <a:ext cx="906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Образец заголовка</a:t>
            </a: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709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273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2pPr>
      <a:lvl3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3pPr>
      <a:lvl4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4pPr>
      <a:lvl5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5pPr>
      <a:lvl6pPr marL="2514600" indent="-228600" algn="l" defTabSz="449263" rtl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6pPr>
      <a:lvl7pPr marL="2971800" indent="-228600" algn="l" defTabSz="449263" rtl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7pPr>
      <a:lvl8pPr marL="3429000" indent="-228600" algn="l" defTabSz="449263" rtl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8pPr>
      <a:lvl9pPr marL="3886200" indent="-228600" algn="l" defTabSz="449263" rtl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81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1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81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81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871075" cy="740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614488" y="855663"/>
            <a:ext cx="305435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600" b="1">
                <a:solidFill>
                  <a:srgbClr val="4C4C4C"/>
                </a:solidFill>
                <a:latin typeface="Times New Roman" panose="02020603050405020304" pitchFamily="18" charset="0"/>
              </a:rPr>
              <a:t>Кировская область</a:t>
            </a:r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1728788" y="1343025"/>
            <a:ext cx="8280400" cy="1588"/>
          </a:xfrm>
          <a:prstGeom prst="line">
            <a:avLst/>
          </a:prstGeom>
          <a:noFill/>
          <a:ln w="108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562600" y="457200"/>
            <a:ext cx="2286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1752600" y="1343025"/>
            <a:ext cx="8328025" cy="1588"/>
          </a:xfrm>
          <a:prstGeom prst="line">
            <a:avLst/>
          </a:prstGeom>
          <a:noFill/>
          <a:ln w="1260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7097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709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273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2pPr>
      <a:lvl3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3pPr>
      <a:lvl4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4pPr>
      <a:lvl5pPr algn="l" defTabSz="449263" rtl="0" eaLnBrk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5pPr>
      <a:lvl6pPr marL="2514600" indent="-228600" algn="l" defTabSz="449263" rtl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6pPr>
      <a:lvl7pPr marL="2971800" indent="-228600" algn="l" defTabSz="449263" rtl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7pPr>
      <a:lvl8pPr marL="3429000" indent="-228600" algn="l" defTabSz="449263" rtl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8pPr>
      <a:lvl9pPr marL="3886200" indent="-228600" algn="l" defTabSz="449263" rtl="0" fontAlgn="base" hangingPunct="0">
        <a:lnSpc>
          <a:spcPct val="80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81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1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81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81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81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11" Type="http://schemas.openxmlformats.org/officeDocument/2006/relationships/image" Target="../media/image33.png"/><Relationship Id="rId5" Type="http://schemas.openxmlformats.org/officeDocument/2006/relationships/image" Target="../media/image28.jpe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jpeg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https://magadanpravda.ru/images/2023/mart_2023/13.03.2023/Kid_13.03.20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6" t="11007" r="-229" b="8105"/>
          <a:stretch/>
        </p:blipFill>
        <p:spPr bwMode="auto">
          <a:xfrm>
            <a:off x="-13415" y="-1"/>
            <a:ext cx="10333949" cy="600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-240282" y="-31749"/>
            <a:ext cx="10753201" cy="759142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281" y="899517"/>
            <a:ext cx="10753200" cy="759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9275763" y="376238"/>
            <a:ext cx="304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143768" y="5436021"/>
            <a:ext cx="10964863" cy="151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ru-RU" sz="4400" b="1" dirty="0">
                <a:solidFill>
                  <a:srgbClr val="006699"/>
                </a:solidFill>
                <a:latin typeface="Century Gothic" pitchFamily="34" charset="0"/>
              </a:rPr>
              <a:t>О региональной поддержке участников специальной военной операции и членов их семей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195263" y="7022001"/>
            <a:ext cx="10101262" cy="57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ru-RU" altLang="ru-RU" dirty="0">
                <a:solidFill>
                  <a:srgbClr val="006699"/>
                </a:solidFill>
                <a:latin typeface="Century Gothic" pitchFamily="34" charset="0"/>
              </a:rPr>
              <a:t>Первый заместитель Председателя Правительства Кировской области</a:t>
            </a:r>
          </a:p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ru-RU" altLang="ru-RU" dirty="0">
                <a:solidFill>
                  <a:srgbClr val="006699"/>
                </a:solidFill>
                <a:latin typeface="Century Gothic" pitchFamily="34" charset="0"/>
              </a:rPr>
              <a:t>Курдюмов Дмитрий Александрович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9432800" y="7048500"/>
            <a:ext cx="470025" cy="33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dirty="0">
                <a:solidFill>
                  <a:srgbClr val="404040"/>
                </a:solidFill>
              </a:rPr>
              <a:t>10</a:t>
            </a:r>
          </a:p>
        </p:txBody>
      </p:sp>
      <p:sp>
        <p:nvSpPr>
          <p:cNvPr id="14339" name="Прямоугольник 20"/>
          <p:cNvSpPr>
            <a:spLocks noChangeArrowheads="1"/>
          </p:cNvSpPr>
          <p:nvPr/>
        </p:nvSpPr>
        <p:spPr bwMode="auto">
          <a:xfrm>
            <a:off x="0" y="107429"/>
            <a:ext cx="10086975" cy="1656110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2278558" y="2616671"/>
            <a:ext cx="788193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 sz="2800" b="1" dirty="0">
              <a:solidFill>
                <a:srgbClr val="006699"/>
              </a:solidFill>
            </a:endParaRPr>
          </a:p>
          <a:p>
            <a:br>
              <a:rPr lang="ru-RU" altLang="ru-RU" sz="2800" b="1" dirty="0">
                <a:solidFill>
                  <a:srgbClr val="006699"/>
                </a:solidFill>
              </a:rPr>
            </a:br>
            <a:r>
              <a:rPr lang="ru-RU" altLang="ru-RU" sz="2800" b="1" dirty="0">
                <a:solidFill>
                  <a:srgbClr val="006699"/>
                </a:solidFill>
              </a:rPr>
              <a:t>В проекте областного бюджета </a:t>
            </a:r>
            <a:br>
              <a:rPr lang="ru-RU" altLang="ru-RU" sz="2800" b="1" dirty="0">
                <a:solidFill>
                  <a:srgbClr val="006699"/>
                </a:solidFill>
              </a:rPr>
            </a:br>
            <a:r>
              <a:rPr lang="ru-RU" altLang="ru-RU" sz="2800" b="1" dirty="0">
                <a:solidFill>
                  <a:srgbClr val="006699"/>
                </a:solidFill>
              </a:rPr>
              <a:t>на 2024 год средства на эти цели</a:t>
            </a:r>
            <a:br>
              <a:rPr lang="ru-RU" altLang="ru-RU" sz="2800" b="1" dirty="0">
                <a:solidFill>
                  <a:srgbClr val="006699"/>
                </a:solidFill>
              </a:rPr>
            </a:br>
            <a:r>
              <a:rPr lang="ru-RU" altLang="ru-RU" sz="2800" b="1" dirty="0">
                <a:solidFill>
                  <a:srgbClr val="006699"/>
                </a:solidFill>
              </a:rPr>
              <a:t>в размере  171 млн. рублей</a:t>
            </a:r>
            <a:br>
              <a:rPr lang="ru-RU" altLang="ru-RU" sz="2800" b="1" dirty="0">
                <a:solidFill>
                  <a:srgbClr val="006699"/>
                </a:solidFill>
              </a:rPr>
            </a:br>
            <a:r>
              <a:rPr lang="ru-RU" altLang="ru-RU" sz="2800" b="1" dirty="0">
                <a:solidFill>
                  <a:srgbClr val="006699"/>
                </a:solidFill>
              </a:rPr>
              <a:t>предусмотрены</a:t>
            </a:r>
            <a:endParaRPr lang="ru-RU" altLang="ru-RU" sz="2800" b="1" dirty="0">
              <a:solidFill>
                <a:srgbClr val="404040"/>
              </a:solidFill>
            </a:endParaRPr>
          </a:p>
        </p:txBody>
      </p:sp>
      <p:cxnSp>
        <p:nvCxnSpPr>
          <p:cNvPr id="14342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2232000" y="2490713"/>
            <a:ext cx="0" cy="2081212"/>
          </a:xfrm>
          <a:prstGeom prst="line">
            <a:avLst/>
          </a:prstGeom>
          <a:noFill/>
          <a:ln w="28575" algn="ctr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34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1" y="2699717"/>
            <a:ext cx="128587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5433143"/>
            <a:ext cx="1443037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503808" y="683493"/>
            <a:ext cx="8413750" cy="53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ru-RU" sz="2800" b="1" u="sng" dirty="0">
                <a:solidFill>
                  <a:schemeClr val="bg1"/>
                </a:solidFill>
                <a:latin typeface="Century Gothic" pitchFamily="34" charset="0"/>
              </a:rPr>
              <a:t>ПРЕДЛОЖЕНИЕ:</a:t>
            </a:r>
          </a:p>
        </p:txBody>
      </p:sp>
      <p:cxnSp>
        <p:nvCxnSpPr>
          <p:cNvPr id="13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2232000" y="5075981"/>
            <a:ext cx="0" cy="1972519"/>
          </a:xfrm>
          <a:prstGeom prst="line">
            <a:avLst/>
          </a:prstGeom>
          <a:noFill/>
          <a:ln w="28575" algn="ctr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0"/>
          <p:cNvSpPr>
            <a:spLocks noChangeArrowheads="1"/>
          </p:cNvSpPr>
          <p:nvPr/>
        </p:nvSpPr>
        <p:spPr bwMode="auto">
          <a:xfrm>
            <a:off x="-165100" y="-204788"/>
            <a:ext cx="10872788" cy="7777163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798513" y="3263900"/>
            <a:ext cx="8945562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ru-RU" altLang="ru-RU" sz="54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4502150" y="5583238"/>
            <a:ext cx="5400675" cy="19780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6349" y="4571926"/>
            <a:ext cx="331847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938570"/>
            <a:ext cx="10080625" cy="3491953"/>
          </a:xfrm>
          <a:prstGeom prst="rect">
            <a:avLst/>
          </a:prstGeom>
          <a:solidFill>
            <a:schemeClr val="bg2">
              <a:lumMod val="20000"/>
              <a:lumOff val="80000"/>
              <a:alpha val="8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/>
          </a:p>
        </p:txBody>
      </p:sp>
      <p:sp>
        <p:nvSpPr>
          <p:cNvPr id="5123" name="Овал 2"/>
          <p:cNvSpPr>
            <a:spLocks noChangeArrowheads="1"/>
          </p:cNvSpPr>
          <p:nvPr/>
        </p:nvSpPr>
        <p:spPr bwMode="auto">
          <a:xfrm>
            <a:off x="215776" y="1691605"/>
            <a:ext cx="2133600" cy="2181225"/>
          </a:xfrm>
          <a:prstGeom prst="ellipse">
            <a:avLst/>
          </a:prstGeom>
          <a:solidFill>
            <a:srgbClr val="006666"/>
          </a:solidFill>
          <a:ln>
            <a:noFill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dirty="0">
                <a:solidFill>
                  <a:schemeClr val="accent3">
                    <a:lumMod val="50000"/>
                  </a:schemeClr>
                </a:solidFill>
              </a:rPr>
              <a:t>                     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9523413" y="7119938"/>
            <a:ext cx="379412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>
                <a:solidFill>
                  <a:srgbClr val="404040"/>
                </a:solidFill>
              </a:rPr>
              <a:t>2</a:t>
            </a:r>
          </a:p>
        </p:txBody>
      </p:sp>
      <p:sp>
        <p:nvSpPr>
          <p:cNvPr id="5127" name="Прямоугольник 20"/>
          <p:cNvSpPr>
            <a:spLocks noChangeArrowheads="1"/>
          </p:cNvSpPr>
          <p:nvPr/>
        </p:nvSpPr>
        <p:spPr bwMode="auto">
          <a:xfrm>
            <a:off x="-6350" y="0"/>
            <a:ext cx="10086975" cy="881063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287338" y="250825"/>
            <a:ext cx="7489825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ru-RU" altLang="ru-RU" sz="2400" b="1" dirty="0">
                <a:solidFill>
                  <a:schemeClr val="bg1"/>
                </a:solidFill>
              </a:rPr>
              <a:t>Поддержка участников СВО и членов их семей </a:t>
            </a:r>
          </a:p>
        </p:txBody>
      </p:sp>
      <p:sp>
        <p:nvSpPr>
          <p:cNvPr id="5130" name="Прямоугольник 1"/>
          <p:cNvSpPr>
            <a:spLocks noChangeArrowheads="1"/>
          </p:cNvSpPr>
          <p:nvPr/>
        </p:nvSpPr>
        <p:spPr bwMode="auto">
          <a:xfrm>
            <a:off x="744835" y="1807666"/>
            <a:ext cx="1127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6600" b="1" dirty="0">
                <a:solidFill>
                  <a:schemeClr val="bg1"/>
                </a:solidFill>
              </a:rPr>
              <a:t>35</a:t>
            </a:r>
            <a:endParaRPr lang="ru-RU" altLang="ru-RU" sz="6600" dirty="0">
              <a:solidFill>
                <a:schemeClr val="bg1"/>
              </a:solidFill>
            </a:endParaRPr>
          </a:p>
        </p:txBody>
      </p:sp>
      <p:sp>
        <p:nvSpPr>
          <p:cNvPr id="5131" name="TextBox 4"/>
          <p:cNvSpPr txBox="1">
            <a:spLocks noChangeArrowheads="1"/>
          </p:cNvSpPr>
          <p:nvPr/>
        </p:nvSpPr>
        <p:spPr bwMode="auto">
          <a:xfrm>
            <a:off x="497309" y="2843733"/>
            <a:ext cx="1590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</a:rPr>
              <a:t>МЕР 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</a:rPr>
              <a:t>СОЦИАЛЬНОЙ 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</a:rPr>
              <a:t>ПОДДЕРЖКИ</a:t>
            </a:r>
          </a:p>
        </p:txBody>
      </p:sp>
      <p:sp>
        <p:nvSpPr>
          <p:cNvPr id="5132" name="Rectangle 2"/>
          <p:cNvSpPr>
            <a:spLocks noChangeArrowheads="1"/>
          </p:cNvSpPr>
          <p:nvPr/>
        </p:nvSpPr>
        <p:spPr bwMode="auto">
          <a:xfrm>
            <a:off x="2520154" y="899517"/>
            <a:ext cx="7560471" cy="341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2400" b="1" u="sng" dirty="0">
                <a:solidFill>
                  <a:srgbClr val="006699"/>
                </a:solidFill>
              </a:rPr>
              <a:t>Право на меры поддержки имеют: </a:t>
            </a:r>
            <a:br>
              <a:rPr lang="ru-RU" altLang="ru-RU" sz="2400" b="1" u="sng" dirty="0">
                <a:solidFill>
                  <a:srgbClr val="006699"/>
                </a:solidFill>
              </a:rPr>
            </a:br>
            <a:r>
              <a:rPr lang="ru-RU" altLang="ru-RU" sz="2400" b="1" dirty="0">
                <a:solidFill>
                  <a:srgbClr val="006699"/>
                </a:solidFill>
              </a:rPr>
              <a:t>✓участник СВО</a:t>
            </a:r>
          </a:p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2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(мобилизованный,  доброволец,  контрактник)</a:t>
            </a:r>
          </a:p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2000" b="1" u="sng" dirty="0">
                <a:solidFill>
                  <a:schemeClr val="bg2">
                    <a:lumMod val="50000"/>
                  </a:schemeClr>
                </a:solidFill>
              </a:rPr>
              <a:t>как принимающий , так и принимавший участие в СВО</a:t>
            </a:r>
          </a:p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endParaRPr lang="ru-RU" altLang="ru-RU" sz="2400" b="1" dirty="0">
              <a:solidFill>
                <a:srgbClr val="006699"/>
              </a:solidFill>
            </a:endParaRPr>
          </a:p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</a:pPr>
            <a:r>
              <a:rPr lang="ru-RU" altLang="ru-RU" sz="2400" b="1" dirty="0">
                <a:solidFill>
                  <a:srgbClr val="006699"/>
                </a:solidFill>
              </a:rPr>
              <a:t>✓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altLang="ru-RU" sz="2400" b="1" dirty="0">
                <a:solidFill>
                  <a:srgbClr val="006699"/>
                </a:solidFill>
              </a:rPr>
              <a:t>члены его семьи:</a:t>
            </a:r>
          </a:p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ru-RU" altLang="ru-RU" sz="2000" b="1" dirty="0">
                <a:solidFill>
                  <a:srgbClr val="404040"/>
                </a:solidFill>
              </a:rPr>
              <a:t>- супруга участника СВО</a:t>
            </a:r>
          </a:p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</a:rPr>
              <a:t>- несовершеннолетние дети, в том числе дети супруги, </a:t>
            </a:r>
          </a:p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</a:rPr>
              <a:t>совместно проживающие  с участником СВО</a:t>
            </a:r>
          </a:p>
          <a:p>
            <a:pPr eaLnBrk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/>
            </a:pPr>
            <a:r>
              <a:rPr lang="ru-RU" altLang="ru-RU" sz="2000" b="1" dirty="0">
                <a:solidFill>
                  <a:srgbClr val="404040"/>
                </a:solidFill>
              </a:rPr>
              <a:t>- родители участника СВО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-432296" y="5292005"/>
            <a:ext cx="4178522" cy="177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r>
              <a:rPr lang="ru-RU" altLang="ru-RU" sz="6600" b="1" dirty="0">
                <a:solidFill>
                  <a:srgbClr val="006699"/>
                </a:solidFill>
              </a:rPr>
              <a:t>536,1 </a:t>
            </a:r>
            <a:br>
              <a:rPr lang="ru-RU" altLang="ru-RU" sz="6600" b="1" dirty="0">
                <a:solidFill>
                  <a:srgbClr val="006699"/>
                </a:solidFill>
              </a:rPr>
            </a:br>
            <a:r>
              <a:rPr lang="ru-RU" altLang="ru-RU" sz="3600" b="1" dirty="0">
                <a:solidFill>
                  <a:srgbClr val="404040"/>
                </a:solidFill>
              </a:rPr>
              <a:t>млн. руб.</a:t>
            </a:r>
          </a:p>
          <a:p>
            <a:pPr algn="ctr"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endParaRPr lang="ru-RU" altLang="ru-RU" sz="2400" b="1" dirty="0">
              <a:solidFill>
                <a:srgbClr val="404040"/>
              </a:solidFill>
            </a:endParaRPr>
          </a:p>
        </p:txBody>
      </p:sp>
      <p:pic>
        <p:nvPicPr>
          <p:cNvPr id="20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51321" b="14255"/>
          <a:stretch>
            <a:fillRect/>
          </a:stretch>
        </p:blipFill>
        <p:spPr bwMode="auto">
          <a:xfrm>
            <a:off x="3384128" y="5663886"/>
            <a:ext cx="39211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 bwMode="auto">
          <a:xfrm>
            <a:off x="4111830" y="4571925"/>
            <a:ext cx="5968796" cy="28467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/>
          </a:p>
        </p:txBody>
      </p:sp>
      <p:pic>
        <p:nvPicPr>
          <p:cNvPr id="21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51321" b="14255"/>
          <a:stretch>
            <a:fillRect/>
          </a:stretch>
        </p:blipFill>
        <p:spPr bwMode="auto">
          <a:xfrm>
            <a:off x="3712096" y="5663885"/>
            <a:ext cx="39211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50282" y="4702581"/>
            <a:ext cx="59044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6699"/>
                </a:solidFill>
              </a:rPr>
              <a:t>Областной бюджет: </a:t>
            </a:r>
          </a:p>
          <a:p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</a:rPr>
              <a:t>2022 год – 138,4 млн. руб.  2023 год – 368 млн. руб.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400" b="1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400" b="1" i="1" dirty="0">
                <a:solidFill>
                  <a:srgbClr val="006699"/>
                </a:solidFill>
              </a:rPr>
              <a:t>Муниципальные бюджеты: </a:t>
            </a:r>
          </a:p>
          <a:p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</a:rPr>
              <a:t>2022 год – 1,6 млн. руб.  2023 год – 8,7 млн. руб.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400" b="1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400" b="1" i="1" dirty="0">
                <a:solidFill>
                  <a:srgbClr val="006699"/>
                </a:solidFill>
              </a:rPr>
              <a:t>Недополученные доходы учреждениями: </a:t>
            </a:r>
          </a:p>
          <a:p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</a:rPr>
              <a:t>2022 год – 1,1 млн. руб. 2023 год – 15,5 млн. руб.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400" b="1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400" b="1" i="1" dirty="0">
                <a:solidFill>
                  <a:srgbClr val="006699"/>
                </a:solidFill>
              </a:rPr>
              <a:t>Выпадающие доходы областного бюджета: </a:t>
            </a:r>
          </a:p>
          <a:p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</a:rPr>
              <a:t>2022 год – 2,8 млн. руб.</a:t>
            </a:r>
          </a:p>
          <a:p>
            <a:r>
              <a:rPr lang="ru-RU" sz="1400" b="1" i="1" dirty="0">
                <a:solidFill>
                  <a:schemeClr val="bg2">
                    <a:lumMod val="50000"/>
                  </a:schemeClr>
                </a:solidFill>
              </a:rPr>
              <a:t>2023 год – по факту предоставления налоговой льготы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9746457" y="7283687"/>
            <a:ext cx="379412" cy="27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1400" dirty="0">
                <a:solidFill>
                  <a:srgbClr val="404040"/>
                </a:solidFill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4679950" y="5583238"/>
            <a:ext cx="5400675" cy="19780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-6103" y="5433282"/>
            <a:ext cx="10086975" cy="21629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148" name="Прямоугольник 32"/>
          <p:cNvSpPr>
            <a:spLocks noChangeArrowheads="1"/>
          </p:cNvSpPr>
          <p:nvPr/>
        </p:nvSpPr>
        <p:spPr bwMode="auto">
          <a:xfrm>
            <a:off x="71438" y="1547589"/>
            <a:ext cx="2305050" cy="2587625"/>
          </a:xfrm>
          <a:prstGeom prst="rect">
            <a:avLst/>
          </a:prstGeom>
          <a:solidFill>
            <a:srgbClr val="00B8FF">
              <a:alpha val="0"/>
            </a:srgbClr>
          </a:solidFill>
          <a:ln w="28575" algn="ctr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9746457" y="7283687"/>
            <a:ext cx="379412" cy="27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1400" dirty="0">
                <a:solidFill>
                  <a:srgbClr val="404040"/>
                </a:solidFill>
              </a:rPr>
              <a:t>3</a:t>
            </a:r>
          </a:p>
        </p:txBody>
      </p:sp>
      <p:sp>
        <p:nvSpPr>
          <p:cNvPr id="6150" name="Прямоугольник 20"/>
          <p:cNvSpPr>
            <a:spLocks noChangeArrowheads="1"/>
          </p:cNvSpPr>
          <p:nvPr/>
        </p:nvSpPr>
        <p:spPr bwMode="auto">
          <a:xfrm>
            <a:off x="-6350" y="1"/>
            <a:ext cx="10086975" cy="593076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287338" y="107429"/>
            <a:ext cx="7489825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ru-RU" altLang="ru-RU" sz="2400" b="1" dirty="0">
                <a:solidFill>
                  <a:schemeClr val="bg1"/>
                </a:solidFill>
              </a:rPr>
              <a:t>Поддержка  участников СВО и членов их семей </a:t>
            </a:r>
          </a:p>
        </p:txBody>
      </p:sp>
      <p:sp>
        <p:nvSpPr>
          <p:cNvPr id="6153" name="Прямоугольник 32"/>
          <p:cNvSpPr>
            <a:spLocks noChangeArrowheads="1"/>
          </p:cNvSpPr>
          <p:nvPr/>
        </p:nvSpPr>
        <p:spPr bwMode="auto">
          <a:xfrm>
            <a:off x="2519363" y="1547589"/>
            <a:ext cx="2305050" cy="2587625"/>
          </a:xfrm>
          <a:prstGeom prst="rect">
            <a:avLst/>
          </a:prstGeom>
          <a:solidFill>
            <a:srgbClr val="00B8FF">
              <a:alpha val="0"/>
            </a:srgbClr>
          </a:solidFill>
          <a:ln w="28575" algn="ctr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8" y="2771725"/>
            <a:ext cx="2305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Осуществлено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6699"/>
                </a:solidFill>
              </a:rPr>
              <a:t>35</a:t>
            </a:r>
            <a:r>
              <a:rPr lang="en-US" sz="2000" b="1" dirty="0">
                <a:solidFill>
                  <a:srgbClr val="006699"/>
                </a:solidFill>
              </a:rPr>
              <a:t>3</a:t>
            </a:r>
            <a:r>
              <a:rPr lang="ru-RU" sz="2000" b="1" dirty="0">
                <a:solidFill>
                  <a:srgbClr val="006699"/>
                </a:solidFill>
              </a:rPr>
              <a:t> </a:t>
            </a:r>
            <a:r>
              <a:rPr lang="en-US" sz="2000" b="1" dirty="0">
                <a:solidFill>
                  <a:srgbClr val="006699"/>
                </a:solidFill>
              </a:rPr>
              <a:t>000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6699"/>
                </a:solidFill>
              </a:rPr>
              <a:t>бесплатных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rgbClr val="006699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6699"/>
                </a:solidFill>
              </a:rPr>
              <a:t>поездок</a:t>
            </a:r>
          </a:p>
        </p:txBody>
      </p:sp>
      <p:sp>
        <p:nvSpPr>
          <p:cNvPr id="6155" name="Прямоугольник 25"/>
          <p:cNvSpPr>
            <a:spLocks noChangeArrowheads="1"/>
          </p:cNvSpPr>
          <p:nvPr/>
        </p:nvSpPr>
        <p:spPr bwMode="auto">
          <a:xfrm>
            <a:off x="2519363" y="2771725"/>
            <a:ext cx="2305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404040"/>
                </a:solidFill>
              </a:rPr>
              <a:t>Выдано</a:t>
            </a:r>
          </a:p>
          <a:p>
            <a:pPr algn="ctr"/>
            <a:r>
              <a:rPr lang="ru-RU" altLang="ru-RU" sz="2000" b="1" dirty="0">
                <a:solidFill>
                  <a:srgbClr val="006699"/>
                </a:solidFill>
              </a:rPr>
              <a:t>8 295</a:t>
            </a:r>
          </a:p>
          <a:p>
            <a:pPr algn="ctr"/>
            <a:r>
              <a:rPr lang="ru-RU" altLang="ru-RU" sz="2000" b="1" dirty="0">
                <a:solidFill>
                  <a:srgbClr val="006699"/>
                </a:solidFill>
              </a:rPr>
              <a:t>бесплатных билетов</a:t>
            </a:r>
            <a:endParaRPr lang="en-US" altLang="ru-RU" sz="2000" b="1" dirty="0">
              <a:solidFill>
                <a:srgbClr val="006699"/>
              </a:solidFill>
            </a:endParaRPr>
          </a:p>
        </p:txBody>
      </p:sp>
      <p:pic>
        <p:nvPicPr>
          <p:cNvPr id="27650" name="Picture 2" descr="https://dimkao.ru/wp-content/uploads/2022/08/75b41989830486a39954df2f94b5535f_conte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t="-414" r="24098" b="-1"/>
          <a:stretch/>
        </p:blipFill>
        <p:spPr bwMode="auto">
          <a:xfrm>
            <a:off x="359792" y="755501"/>
            <a:ext cx="1700365" cy="1700365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Прямоугольник 32"/>
          <p:cNvSpPr>
            <a:spLocks noChangeArrowheads="1"/>
          </p:cNvSpPr>
          <p:nvPr/>
        </p:nvSpPr>
        <p:spPr bwMode="auto">
          <a:xfrm>
            <a:off x="4968875" y="1547589"/>
            <a:ext cx="2375693" cy="2587625"/>
          </a:xfrm>
          <a:prstGeom prst="rect">
            <a:avLst/>
          </a:prstGeom>
          <a:solidFill>
            <a:srgbClr val="00B8FF">
              <a:alpha val="0"/>
            </a:srgbClr>
          </a:solidFill>
          <a:ln w="28575" algn="ctr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dirty="0"/>
          </a:p>
        </p:txBody>
      </p:sp>
      <p:sp>
        <p:nvSpPr>
          <p:cNvPr id="6158" name="Прямоугольник 30"/>
          <p:cNvSpPr>
            <a:spLocks noChangeArrowheads="1"/>
          </p:cNvSpPr>
          <p:nvPr/>
        </p:nvSpPr>
        <p:spPr bwMode="auto">
          <a:xfrm>
            <a:off x="4968875" y="2805985"/>
            <a:ext cx="230346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404040"/>
                </a:solidFill>
              </a:rPr>
              <a:t>Выплачена компенсация </a:t>
            </a:r>
          </a:p>
          <a:p>
            <a:pPr algn="ctr"/>
            <a:r>
              <a:rPr lang="ru-RU" altLang="ru-RU" b="1" dirty="0">
                <a:solidFill>
                  <a:srgbClr val="404040"/>
                </a:solidFill>
              </a:rPr>
              <a:t>за детский сад</a:t>
            </a:r>
          </a:p>
          <a:p>
            <a:pPr algn="ctr"/>
            <a:r>
              <a:rPr lang="ru-RU" altLang="ru-RU" sz="2000" b="1" dirty="0">
                <a:solidFill>
                  <a:srgbClr val="404040"/>
                </a:solidFill>
              </a:rPr>
              <a:t>на </a:t>
            </a:r>
            <a:r>
              <a:rPr lang="ru-RU" altLang="ru-RU" sz="2000" b="1" dirty="0">
                <a:solidFill>
                  <a:srgbClr val="006699"/>
                </a:solidFill>
              </a:rPr>
              <a:t>1 500 детей</a:t>
            </a:r>
          </a:p>
        </p:txBody>
      </p:sp>
      <p:pic>
        <p:nvPicPr>
          <p:cNvPr id="27654" name="Picture 6" descr="https://avatars.mds.yandex.net/get-altay/6333331/2a0000018118664fed5530aabfc36189d501/XXL_heigh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r="27021"/>
          <a:stretch/>
        </p:blipFill>
        <p:spPr bwMode="auto">
          <a:xfrm>
            <a:off x="5213803" y="755501"/>
            <a:ext cx="1813257" cy="1813257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2" y="6043795"/>
            <a:ext cx="399799" cy="4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Прямоугольник 32"/>
          <p:cNvSpPr>
            <a:spLocks noChangeArrowheads="1"/>
          </p:cNvSpPr>
          <p:nvPr/>
        </p:nvSpPr>
        <p:spPr bwMode="auto">
          <a:xfrm>
            <a:off x="7488583" y="1547589"/>
            <a:ext cx="2592041" cy="2587625"/>
          </a:xfrm>
          <a:prstGeom prst="rect">
            <a:avLst/>
          </a:prstGeom>
          <a:solidFill>
            <a:srgbClr val="00B8FF">
              <a:alpha val="0"/>
            </a:srgbClr>
          </a:solidFill>
          <a:ln w="28575" algn="ctr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344568" y="2631772"/>
            <a:ext cx="280828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Организовано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бесплатное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питание в школах 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для </a:t>
            </a:r>
            <a:r>
              <a:rPr lang="ru-RU" sz="2000" b="1" dirty="0">
                <a:solidFill>
                  <a:srgbClr val="006699"/>
                </a:solidFill>
              </a:rPr>
              <a:t>1221 учащегося </a:t>
            </a:r>
            <a:br>
              <a:rPr lang="ru-RU" sz="2000" b="1" dirty="0">
                <a:solidFill>
                  <a:srgbClr val="006699"/>
                </a:solidFill>
              </a:rPr>
            </a:b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с 5 по 11 класс</a:t>
            </a:r>
          </a:p>
        </p:txBody>
      </p:sp>
      <p:pic>
        <p:nvPicPr>
          <p:cNvPr id="27652" name="Picture 4" descr="https://kuda-mo.ru/uploads/31a4cad4351c037428cd816e05455436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 bwMode="auto">
          <a:xfrm>
            <a:off x="2810374" y="755501"/>
            <a:ext cx="1723571" cy="1723571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 descr="Как изменил питание в некоторых школах эксперимент Министерства образования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t="-2187" r="27117" b="2187"/>
          <a:stretch/>
        </p:blipFill>
        <p:spPr bwMode="auto">
          <a:xfrm>
            <a:off x="7854936" y="827509"/>
            <a:ext cx="1793888" cy="1793888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82006" y="5905324"/>
            <a:ext cx="3816474" cy="159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ctr"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r>
              <a:rPr lang="ru-RU" altLang="ru-RU" sz="4400" b="1" dirty="0">
                <a:solidFill>
                  <a:srgbClr val="006699"/>
                </a:solidFill>
              </a:rPr>
              <a:t>10 830</a:t>
            </a:r>
          </a:p>
          <a:p>
            <a:pPr algn="ctr"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r>
              <a:rPr lang="ru-RU" sz="1400" b="1" dirty="0">
                <a:solidFill>
                  <a:srgbClr val="404040"/>
                </a:solidFill>
              </a:rPr>
              <a:t>заключено  </a:t>
            </a:r>
            <a:r>
              <a:rPr lang="ru-RU" sz="1400" b="1" dirty="0">
                <a:solidFill>
                  <a:srgbClr val="006699"/>
                </a:solidFill>
              </a:rPr>
              <a:t>социальных военных контрактов с участниками СВО и членами их семей</a:t>
            </a:r>
            <a:br>
              <a:rPr lang="ru-RU" sz="1400" b="1" dirty="0">
                <a:solidFill>
                  <a:srgbClr val="006699"/>
                </a:solidFill>
              </a:rPr>
            </a:br>
            <a:br>
              <a:rPr lang="ru-RU" sz="1400" b="1" dirty="0">
                <a:solidFill>
                  <a:srgbClr val="404040"/>
                </a:solidFill>
              </a:rPr>
            </a:br>
            <a:endParaRPr lang="ru-RU" altLang="ru-RU" sz="1200" b="1" dirty="0">
              <a:solidFill>
                <a:srgbClr val="40404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2200" y="5337820"/>
            <a:ext cx="5976417" cy="211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br>
              <a:rPr lang="ru-RU" sz="1400" b="1" dirty="0">
                <a:solidFill>
                  <a:srgbClr val="404040"/>
                </a:solidFill>
              </a:rPr>
            </a:br>
            <a:r>
              <a:rPr lang="ru-RU" sz="1400" b="1" dirty="0">
                <a:solidFill>
                  <a:srgbClr val="404040"/>
                </a:solidFill>
              </a:rPr>
              <a:t> МФЦ выдано </a:t>
            </a:r>
            <a:r>
              <a:rPr lang="ru-RU" sz="2400" b="1" dirty="0">
                <a:solidFill>
                  <a:srgbClr val="006699"/>
                </a:solidFill>
              </a:rPr>
              <a:t>10720 </a:t>
            </a:r>
            <a:r>
              <a:rPr lang="ru-RU" sz="1400" b="1" dirty="0">
                <a:solidFill>
                  <a:srgbClr val="404040"/>
                </a:solidFill>
              </a:rPr>
              <a:t>удостоверений</a:t>
            </a:r>
            <a:r>
              <a:rPr lang="ru-RU" sz="1400" b="1" i="1" dirty="0">
                <a:solidFill>
                  <a:srgbClr val="404040"/>
                </a:solidFill>
              </a:rPr>
              <a:t> </a:t>
            </a:r>
            <a:r>
              <a:rPr lang="ru-RU" sz="1400" b="1" dirty="0">
                <a:solidFill>
                  <a:srgbClr val="404040"/>
                </a:solidFill>
              </a:rPr>
              <a:t>: </a:t>
            </a:r>
            <a:endParaRPr lang="ru-RU" altLang="ru-RU" sz="1400" b="1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- несовершеннолетним детям участников СВО – </a:t>
            </a:r>
            <a:r>
              <a:rPr lang="ru-RU" b="1" dirty="0">
                <a:solidFill>
                  <a:srgbClr val="006699"/>
                </a:solidFill>
              </a:rPr>
              <a:t>3792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- родителям участников СВО – </a:t>
            </a:r>
            <a:r>
              <a:rPr lang="ru-RU" b="1" dirty="0">
                <a:solidFill>
                  <a:srgbClr val="006699"/>
                </a:solidFill>
              </a:rPr>
              <a:t>3503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- супругам  участников СВО – </a:t>
            </a:r>
            <a:r>
              <a:rPr lang="ru-RU" b="1" dirty="0">
                <a:solidFill>
                  <a:srgbClr val="006699"/>
                </a:solidFill>
              </a:rPr>
              <a:t>3340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- опекунам, попечителям – </a:t>
            </a:r>
            <a:r>
              <a:rPr lang="ru-RU" b="1" dirty="0">
                <a:solidFill>
                  <a:srgbClr val="006699"/>
                </a:solidFill>
              </a:rPr>
              <a:t>28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- детям в возрасте от 18 до 23 лет, обучающимся очно – </a:t>
            </a:r>
            <a:r>
              <a:rPr lang="ru-RU" b="1" dirty="0">
                <a:solidFill>
                  <a:srgbClr val="006699"/>
                </a:solidFill>
              </a:rPr>
              <a:t>51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- детям старше 18 лет, являющимся инвалидами с детства – </a:t>
            </a:r>
            <a:r>
              <a:rPr lang="ru-RU" b="1" dirty="0">
                <a:solidFill>
                  <a:srgbClr val="006699"/>
                </a:solidFill>
              </a:rPr>
              <a:t>6</a:t>
            </a:r>
            <a:endParaRPr lang="ru-RU" sz="1400" b="1" dirty="0">
              <a:solidFill>
                <a:srgbClr val="0066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816" y="4283893"/>
            <a:ext cx="9288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В ближайшее время </a:t>
            </a:r>
            <a:r>
              <a:rPr lang="ru-RU" b="1" i="1" u="sng" dirty="0">
                <a:solidFill>
                  <a:schemeClr val="bg2">
                    <a:lumMod val="50000"/>
                  </a:schemeClr>
                </a:solidFill>
              </a:rPr>
              <a:t>дополнительно предусмотрим детям участников СВО, получающих в регионе средне-специальное профессиональное образование, компенсацию на питание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776" y="4283893"/>
            <a:ext cx="969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6699"/>
                </a:solidFill>
              </a:rPr>
              <a:t>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7" name="Picture 19" descr="https://cdn-p.cian.site/images/dom-mitkovo-sadovaya-ulica-1951747218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05" b="19241"/>
          <a:stretch/>
        </p:blipFill>
        <p:spPr bwMode="auto">
          <a:xfrm flipH="1">
            <a:off x="0" y="271724"/>
            <a:ext cx="9371162" cy="731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Прямоугольник 20"/>
          <p:cNvSpPr>
            <a:spLocks noChangeArrowheads="1"/>
          </p:cNvSpPr>
          <p:nvPr/>
        </p:nvSpPr>
        <p:spPr bwMode="auto">
          <a:xfrm>
            <a:off x="0" y="26988"/>
            <a:ext cx="9286677" cy="7559675"/>
          </a:xfrm>
          <a:prstGeom prst="rect">
            <a:avLst/>
          </a:prstGeom>
          <a:solidFill>
            <a:srgbClr val="006699">
              <a:alpha val="52000"/>
            </a:srgbClr>
          </a:solidFill>
          <a:ln>
            <a:noFill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4679950" y="5583238"/>
            <a:ext cx="5400675" cy="19780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4176217" y="683493"/>
            <a:ext cx="5907584" cy="69031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/>
          </a:p>
        </p:txBody>
      </p:sp>
      <p:sp>
        <p:nvSpPr>
          <p:cNvPr id="7174" name="Rectangle 3"/>
          <p:cNvSpPr>
            <a:spLocks noChangeArrowheads="1"/>
          </p:cNvSpPr>
          <p:nvPr/>
        </p:nvSpPr>
        <p:spPr bwMode="auto">
          <a:xfrm>
            <a:off x="9523413" y="7048500"/>
            <a:ext cx="379412" cy="51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1400" dirty="0">
                <a:solidFill>
                  <a:srgbClr val="404040"/>
                </a:solidFill>
              </a:rPr>
              <a:t>4</a:t>
            </a:r>
          </a:p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dirty="0">
              <a:solidFill>
                <a:srgbClr val="404040"/>
              </a:solidFill>
            </a:endParaRPr>
          </a:p>
        </p:txBody>
      </p:sp>
      <p:sp>
        <p:nvSpPr>
          <p:cNvPr id="7175" name="Прямоугольник 20"/>
          <p:cNvSpPr>
            <a:spLocks noChangeArrowheads="1"/>
          </p:cNvSpPr>
          <p:nvPr/>
        </p:nvSpPr>
        <p:spPr bwMode="auto">
          <a:xfrm>
            <a:off x="-6350" y="0"/>
            <a:ext cx="10086975" cy="683493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287338" y="125838"/>
            <a:ext cx="8713787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ru-RU" altLang="ru-RU" sz="2400" b="1" dirty="0">
                <a:solidFill>
                  <a:schemeClr val="bg1"/>
                </a:solidFill>
              </a:rPr>
              <a:t>Поддержка участников СВО и членов их семей 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5419724" y="755501"/>
            <a:ext cx="4229100" cy="116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r>
              <a:rPr lang="ru-RU" altLang="ru-RU" sz="1600" b="1" dirty="0">
                <a:solidFill>
                  <a:srgbClr val="404040"/>
                </a:solidFill>
              </a:rPr>
              <a:t>на</a:t>
            </a:r>
            <a:r>
              <a:rPr lang="ru-RU" altLang="ru-RU" sz="3200" b="1" dirty="0">
                <a:solidFill>
                  <a:srgbClr val="006699"/>
                </a:solidFill>
              </a:rPr>
              <a:t> 1 598</a:t>
            </a:r>
          </a:p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</a:rPr>
              <a:t>жилых помещений в многоквартирных домах ежемесячно предоставляется компенсация за капитальный ремонт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5400352" y="4643933"/>
            <a:ext cx="4392488" cy="161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r>
              <a:rPr lang="ru-RU" altLang="ru-RU" sz="3600" b="1" dirty="0">
                <a:solidFill>
                  <a:srgbClr val="006699"/>
                </a:solidFill>
              </a:rPr>
              <a:t>1839 </a:t>
            </a: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</a:rPr>
              <a:t>семей, проживающие в домах с печным отоплением уже обеспечены твердым топливом</a:t>
            </a:r>
            <a:br>
              <a:rPr lang="ru-RU" altLang="ru-RU" sz="1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1400" b="1" i="1" dirty="0">
                <a:solidFill>
                  <a:srgbClr val="006699"/>
                </a:solidFill>
              </a:rPr>
              <a:t>с октября 2023 участники СВО,</a:t>
            </a:r>
            <a:br>
              <a:rPr lang="ru-RU" altLang="ru-RU" sz="1400" b="1" i="1" dirty="0">
                <a:solidFill>
                  <a:srgbClr val="006699"/>
                </a:solidFill>
              </a:rPr>
            </a:br>
            <a:r>
              <a:rPr lang="ru-RU" altLang="ru-RU" sz="1400" b="1" i="1" dirty="0">
                <a:solidFill>
                  <a:srgbClr val="006699"/>
                </a:solidFill>
              </a:rPr>
              <a:t>не имеющие семьи, могут </a:t>
            </a:r>
            <a:br>
              <a:rPr lang="ru-RU" altLang="ru-RU" sz="1400" b="1" i="1" dirty="0">
                <a:solidFill>
                  <a:srgbClr val="006699"/>
                </a:solidFill>
              </a:rPr>
            </a:br>
            <a:r>
              <a:rPr lang="ru-RU" altLang="ru-RU" sz="1400" b="1" i="1" dirty="0">
                <a:solidFill>
                  <a:srgbClr val="006699"/>
                </a:solidFill>
              </a:rPr>
              <a:t>воспользоваться данной мерой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438971" y="1907629"/>
            <a:ext cx="4249737" cy="121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r>
              <a:rPr lang="ru-RU" altLang="ru-RU" sz="3600" b="1" dirty="0">
                <a:solidFill>
                  <a:srgbClr val="006699"/>
                </a:solidFill>
              </a:rPr>
              <a:t>218 </a:t>
            </a: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</a:rPr>
              <a:t>семьям  компенсированы расходы по техническому обслуживанию бытового газоиспользующего оборудования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400352" y="3131765"/>
            <a:ext cx="4683448" cy="148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r>
              <a:rPr lang="ru-RU" altLang="ru-RU" sz="3600" b="1" dirty="0">
                <a:solidFill>
                  <a:srgbClr val="006699"/>
                </a:solidFill>
              </a:rPr>
              <a:t>23 </a:t>
            </a: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</a:rPr>
              <a:t>семьям  компенсированы расходы</a:t>
            </a:r>
            <a:br>
              <a:rPr lang="ru-RU" altLang="ru-RU" sz="16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1600" b="1" dirty="0">
                <a:solidFill>
                  <a:schemeClr val="bg2">
                    <a:lumMod val="50000"/>
                  </a:schemeClr>
                </a:solidFill>
              </a:rPr>
              <a:t>по замене неисправного газоиспользующего оборудования</a:t>
            </a:r>
          </a:p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r>
              <a:rPr lang="ru-RU" sz="1200" b="1" i="1" dirty="0">
                <a:solidFill>
                  <a:srgbClr val="006699"/>
                </a:solidFill>
              </a:rPr>
              <a:t>(газовой плиты, газовой варочной панели, газового водонагревателя и колонки (или бойлера косвенного нагрева)</a:t>
            </a:r>
            <a:endParaRPr lang="ru-RU" altLang="ru-RU" sz="1200" b="1" i="1" dirty="0">
              <a:solidFill>
                <a:srgbClr val="006699"/>
              </a:solidFill>
            </a:endParaRPr>
          </a:p>
        </p:txBody>
      </p:sp>
      <p:pic>
        <p:nvPicPr>
          <p:cNvPr id="718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51321" b="14255"/>
          <a:stretch>
            <a:fillRect/>
          </a:stretch>
        </p:blipFill>
        <p:spPr bwMode="auto">
          <a:xfrm>
            <a:off x="4752280" y="1055018"/>
            <a:ext cx="3921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51321" b="14255"/>
          <a:stretch>
            <a:fillRect/>
          </a:stretch>
        </p:blipFill>
        <p:spPr bwMode="auto">
          <a:xfrm>
            <a:off x="4792216" y="2207146"/>
            <a:ext cx="392112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51321" b="14255"/>
          <a:stretch>
            <a:fillRect/>
          </a:stretch>
        </p:blipFill>
        <p:spPr bwMode="auto">
          <a:xfrm>
            <a:off x="4824288" y="3491805"/>
            <a:ext cx="3921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51321" b="14255"/>
          <a:stretch>
            <a:fillRect/>
          </a:stretch>
        </p:blipFill>
        <p:spPr bwMode="auto">
          <a:xfrm>
            <a:off x="4864223" y="5075981"/>
            <a:ext cx="39211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34235" y="6156101"/>
            <a:ext cx="50387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404040"/>
                </a:solidFill>
              </a:rPr>
              <a:t>Участники СВО и члены их семей, </a:t>
            </a:r>
            <a:br>
              <a:rPr lang="ru-RU" sz="1400" b="1" dirty="0">
                <a:solidFill>
                  <a:srgbClr val="404040"/>
                </a:solidFill>
              </a:rPr>
            </a:br>
            <a:r>
              <a:rPr lang="ru-RU" sz="1400" b="1" dirty="0">
                <a:solidFill>
                  <a:srgbClr val="404040"/>
                </a:solidFill>
              </a:rPr>
              <a:t>не воспользовавшиеся мерой </a:t>
            </a:r>
            <a:br>
              <a:rPr lang="ru-RU" sz="1400" b="1" dirty="0">
                <a:solidFill>
                  <a:srgbClr val="404040"/>
                </a:solidFill>
              </a:rPr>
            </a:br>
            <a:r>
              <a:rPr lang="ru-RU" sz="1400" b="1" dirty="0">
                <a:solidFill>
                  <a:srgbClr val="404040"/>
                </a:solidFill>
              </a:rPr>
              <a:t>по обеспечению дровами в 2023 году,</a:t>
            </a:r>
            <a:br>
              <a:rPr lang="ru-RU" sz="1400" b="1" dirty="0">
                <a:solidFill>
                  <a:srgbClr val="404040"/>
                </a:solidFill>
              </a:rPr>
            </a:br>
            <a:r>
              <a:rPr lang="ru-RU" sz="1400" b="1" dirty="0">
                <a:solidFill>
                  <a:srgbClr val="006699"/>
                </a:solidFill>
              </a:rPr>
              <a:t>смогут воспользоваться ею в 2024 году.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72360" y="6096867"/>
            <a:ext cx="501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6699"/>
                </a:solidFill>
              </a:rPr>
              <a:t>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9654048" y="7190510"/>
            <a:ext cx="379412" cy="33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dirty="0">
                <a:solidFill>
                  <a:srgbClr val="404040"/>
                </a:solidFill>
              </a:rPr>
              <a:t>5</a:t>
            </a:r>
          </a:p>
        </p:txBody>
      </p:sp>
      <p:sp>
        <p:nvSpPr>
          <p:cNvPr id="17412" name="Rectangle 15"/>
          <p:cNvSpPr>
            <a:spLocks noChangeArrowheads="1"/>
          </p:cNvSpPr>
          <p:nvPr/>
        </p:nvSpPr>
        <p:spPr bwMode="auto">
          <a:xfrm>
            <a:off x="323850" y="899517"/>
            <a:ext cx="133191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altLang="ru-RU" sz="4800" b="1" i="1" dirty="0">
                <a:solidFill>
                  <a:srgbClr val="006699"/>
                </a:solidFill>
              </a:rPr>
              <a:t>482</a:t>
            </a:r>
          </a:p>
        </p:txBody>
      </p:sp>
      <p:pic>
        <p:nvPicPr>
          <p:cNvPr id="1741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5"/>
          <a:stretch>
            <a:fillRect/>
          </a:stretch>
        </p:blipFill>
        <p:spPr bwMode="auto">
          <a:xfrm>
            <a:off x="6577013" y="2195661"/>
            <a:ext cx="1719262" cy="183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13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3618" r="6038" b="-2"/>
          <a:stretch>
            <a:fillRect/>
          </a:stretch>
        </p:blipFill>
        <p:spPr bwMode="auto">
          <a:xfrm>
            <a:off x="5016500" y="2195661"/>
            <a:ext cx="15525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 t="6148" r="6969" b="7532"/>
          <a:stretch>
            <a:fillRect/>
          </a:stretch>
        </p:blipFill>
        <p:spPr bwMode="auto">
          <a:xfrm>
            <a:off x="8316913" y="2195661"/>
            <a:ext cx="172085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43" t="6148" r="6969" b="75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6" name="Прямоугольник 15"/>
          <p:cNvSpPr>
            <a:spLocks noChangeArrowheads="1"/>
          </p:cNvSpPr>
          <p:nvPr/>
        </p:nvSpPr>
        <p:spPr bwMode="auto">
          <a:xfrm>
            <a:off x="0" y="-36513"/>
            <a:ext cx="10080625" cy="871538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144463" y="1619597"/>
            <a:ext cx="15335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altLang="ru-RU" sz="1400" b="1" dirty="0">
                <a:solidFill>
                  <a:srgbClr val="404040"/>
                </a:solidFill>
              </a:rPr>
              <a:t>сертификата </a:t>
            </a:r>
          </a:p>
          <a:p>
            <a:pPr algn="ctr"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altLang="ru-RU" sz="1400" b="1" dirty="0">
                <a:solidFill>
                  <a:srgbClr val="404040"/>
                </a:solidFill>
              </a:rPr>
              <a:t>выдано</a:t>
            </a:r>
          </a:p>
        </p:txBody>
      </p:sp>
      <p:sp>
        <p:nvSpPr>
          <p:cNvPr id="17419" name="Rectangle 15"/>
          <p:cNvSpPr>
            <a:spLocks noChangeArrowheads="1"/>
          </p:cNvSpPr>
          <p:nvPr/>
        </p:nvSpPr>
        <p:spPr bwMode="auto">
          <a:xfrm>
            <a:off x="1871960" y="899517"/>
            <a:ext cx="1250950" cy="73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altLang="ru-RU" sz="4800" b="1" i="1" dirty="0">
                <a:solidFill>
                  <a:srgbClr val="006699"/>
                </a:solidFill>
              </a:rPr>
              <a:t>118</a:t>
            </a:r>
          </a:p>
        </p:txBody>
      </p:sp>
      <p:sp>
        <p:nvSpPr>
          <p:cNvPr id="17420" name="Rectangle 15"/>
          <p:cNvSpPr>
            <a:spLocks noChangeArrowheads="1"/>
          </p:cNvSpPr>
          <p:nvPr/>
        </p:nvSpPr>
        <p:spPr bwMode="auto">
          <a:xfrm>
            <a:off x="1684338" y="1619597"/>
            <a:ext cx="1631950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altLang="ru-RU" sz="1400" b="1" dirty="0">
                <a:solidFill>
                  <a:srgbClr val="404040"/>
                </a:solidFill>
              </a:rPr>
              <a:t>семей</a:t>
            </a:r>
          </a:p>
          <a:p>
            <a:pPr algn="ctr"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ru-RU" altLang="ru-RU" sz="1400" b="1" dirty="0">
                <a:solidFill>
                  <a:srgbClr val="404040"/>
                </a:solidFill>
              </a:rPr>
              <a:t> отдохнули</a:t>
            </a:r>
          </a:p>
          <a:p>
            <a:pPr algn="ctr"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ru-RU" altLang="ru-RU" sz="1200" b="1" i="1" dirty="0">
              <a:solidFill>
                <a:srgbClr val="006666"/>
              </a:solidFill>
            </a:endParaRPr>
          </a:p>
        </p:txBody>
      </p:sp>
      <p:pic>
        <p:nvPicPr>
          <p:cNvPr id="1742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935"/>
          <a:stretch>
            <a:fillRect/>
          </a:stretch>
        </p:blipFill>
        <p:spPr bwMode="auto">
          <a:xfrm>
            <a:off x="88900" y="2195661"/>
            <a:ext cx="162242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" b="393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1"/>
          <a:stretch>
            <a:fillRect/>
          </a:stretch>
        </p:blipFill>
        <p:spPr bwMode="auto">
          <a:xfrm>
            <a:off x="1704975" y="2195661"/>
            <a:ext cx="1700213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14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" b="4573"/>
          <a:stretch>
            <a:fillRect/>
          </a:stretch>
        </p:blipFill>
        <p:spPr bwMode="auto">
          <a:xfrm>
            <a:off x="3384550" y="2195661"/>
            <a:ext cx="1609725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4942" b="45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24" name="Text Box 8"/>
          <p:cNvSpPr txBox="1">
            <a:spLocks noChangeArrowheads="1"/>
          </p:cNvSpPr>
          <p:nvPr/>
        </p:nvSpPr>
        <p:spPr bwMode="auto">
          <a:xfrm>
            <a:off x="2015976" y="6090120"/>
            <a:ext cx="579278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b="1" dirty="0">
                <a:solidFill>
                  <a:srgbClr val="404040"/>
                </a:solidFill>
              </a:rPr>
              <a:t>Отдых детей в загородных лагерях региона</a:t>
            </a:r>
          </a:p>
        </p:txBody>
      </p:sp>
      <p:pic>
        <p:nvPicPr>
          <p:cNvPr id="17431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99" y="6084093"/>
            <a:ext cx="721201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62332" y="-900683"/>
            <a:ext cx="3571875" cy="5476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altLang="ru-RU" sz="1600" b="1" i="1" dirty="0">
                <a:solidFill>
                  <a:schemeClr val="bg2">
                    <a:lumMod val="50000"/>
                  </a:schemeClr>
                </a:solidFill>
              </a:rPr>
              <a:t>выделено на 2023 год </a:t>
            </a:r>
          </a:p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altLang="ru-RU" b="1" i="1" dirty="0">
                <a:solidFill>
                  <a:srgbClr val="006666"/>
                </a:solidFill>
              </a:rPr>
              <a:t>20 млн. рублей</a:t>
            </a:r>
          </a:p>
        </p:txBody>
      </p:sp>
      <p:sp>
        <p:nvSpPr>
          <p:cNvPr id="6173" name="Rectangle 15"/>
          <p:cNvSpPr>
            <a:spLocks noChangeArrowheads="1"/>
          </p:cNvSpPr>
          <p:nvPr/>
        </p:nvSpPr>
        <p:spPr bwMode="auto">
          <a:xfrm>
            <a:off x="3181875" y="971525"/>
            <a:ext cx="7187029" cy="101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>
              <a:defRPr/>
            </a:pPr>
            <a:r>
              <a:rPr lang="ru-RU" altLang="ru-RU" sz="1200" b="1" i="1" dirty="0"/>
              <a:t>Сертификат предусматривает бесплатный отдых (лечение)  </a:t>
            </a:r>
            <a:r>
              <a:rPr lang="ru-RU" altLang="ru-RU" sz="1200" b="1" i="1" dirty="0">
                <a:solidFill>
                  <a:srgbClr val="006699"/>
                </a:solidFill>
              </a:rPr>
              <a:t>от 2 до 10 дней </a:t>
            </a:r>
          </a:p>
          <a:p>
            <a:pPr>
              <a:defRPr/>
            </a:pPr>
            <a:r>
              <a:rPr lang="ru-RU" altLang="ru-RU" sz="1200" b="1" i="1" dirty="0"/>
              <a:t>На сумму  </a:t>
            </a:r>
            <a:r>
              <a:rPr lang="ru-RU" altLang="ru-RU" sz="1200" b="1" i="1" dirty="0">
                <a:solidFill>
                  <a:srgbClr val="006699"/>
                </a:solidFill>
              </a:rPr>
              <a:t>не более 25 тысяч руб.  </a:t>
            </a:r>
            <a:r>
              <a:rPr lang="ru-RU" altLang="ru-RU" sz="1200" b="1" i="1" dirty="0"/>
              <a:t>на ребенка до 14 лет включительно, </a:t>
            </a:r>
          </a:p>
          <a:p>
            <a:pPr>
              <a:defRPr/>
            </a:pPr>
            <a:r>
              <a:rPr lang="ru-RU" altLang="ru-RU" sz="1200" b="1" i="1" dirty="0"/>
              <a:t>на детей старше 14 лет и взрослого – </a:t>
            </a:r>
            <a:r>
              <a:rPr lang="ru-RU" altLang="ru-RU" sz="1200" b="1" i="1" dirty="0">
                <a:solidFill>
                  <a:srgbClr val="006666"/>
                </a:solidFill>
              </a:rPr>
              <a:t>не более 30 тыс. руб.  </a:t>
            </a:r>
            <a:r>
              <a:rPr lang="ru-RU" altLang="ru-RU" sz="1200" b="1" i="1" dirty="0"/>
              <a:t>на каждого.</a:t>
            </a:r>
          </a:p>
          <a:p>
            <a:pPr>
              <a:defRPr/>
            </a:pPr>
            <a:r>
              <a:rPr lang="ru-RU" altLang="ru-RU" sz="1200" b="1" i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Включает в себя </a:t>
            </a:r>
            <a:r>
              <a:rPr lang="ru-RU" altLang="ru-RU" sz="1200" b="1" i="1" dirty="0">
                <a:solidFill>
                  <a:srgbClr val="006699"/>
                </a:solidFill>
              </a:rPr>
              <a:t>проживание, питание, процедуры, культурно-развлекательную  программу.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230562" y="-903631"/>
            <a:ext cx="3571875" cy="5476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altLang="ru-RU" sz="1600" b="1" i="1" dirty="0">
                <a:solidFill>
                  <a:schemeClr val="bg2">
                    <a:lumMod val="50000"/>
                  </a:schemeClr>
                </a:solidFill>
              </a:rPr>
              <a:t>предусмотрено на 2023 год </a:t>
            </a:r>
          </a:p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altLang="ru-RU" b="1" i="1" dirty="0">
                <a:solidFill>
                  <a:srgbClr val="006666"/>
                </a:solidFill>
              </a:rPr>
              <a:t>26 млн. рублей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287338" y="-23815"/>
            <a:ext cx="8713787" cy="77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Бесплатное санаторно-курортное лечение</a:t>
            </a:r>
          </a:p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участников СВО и членов их семей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6633" y="5219997"/>
            <a:ext cx="9708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6699"/>
                </a:solidFill>
              </a:rPr>
              <a:t>Важно, что если участник СВО или родители не воспользуются  данной поддержкой в текущем году, они смогут ее получить в 2024 году.</a:t>
            </a:r>
            <a:endParaRPr lang="ru-RU" i="1" dirty="0">
              <a:solidFill>
                <a:srgbClr val="006699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3768" y="5088755"/>
            <a:ext cx="37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6699"/>
                </a:solidFill>
              </a:rPr>
              <a:t>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8" y="3923853"/>
            <a:ext cx="9997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6666"/>
                </a:solidFill>
              </a:rPr>
              <a:t>✓</a:t>
            </a:r>
            <a:r>
              <a:rPr lang="ru-RU" altLang="ru-RU" sz="2000" b="1" dirty="0">
                <a:solidFill>
                  <a:srgbClr val="006699"/>
                </a:solidFill>
              </a:rPr>
              <a:t> </a:t>
            </a:r>
            <a:r>
              <a:rPr lang="ru-RU" altLang="ru-RU" sz="4000" b="1" dirty="0">
                <a:solidFill>
                  <a:srgbClr val="006699"/>
                </a:solidFill>
              </a:rPr>
              <a:t>26 </a:t>
            </a:r>
            <a:r>
              <a:rPr lang="ru-RU" altLang="ru-RU" b="1" dirty="0">
                <a:solidFill>
                  <a:srgbClr val="404040"/>
                </a:solidFill>
              </a:rPr>
              <a:t>родителям компенсировано лечение в санаторно-курортных организациях не только в регионе, но и по всей России </a:t>
            </a:r>
          </a:p>
          <a:p>
            <a:pPr>
              <a:defRPr/>
            </a:pPr>
            <a:r>
              <a:rPr lang="ru-RU" altLang="ru-RU" sz="1400" b="1" i="1" dirty="0">
                <a:solidFill>
                  <a:srgbClr val="006699"/>
                </a:solidFill>
              </a:rPr>
              <a:t>(</a:t>
            </a:r>
            <a:r>
              <a:rPr lang="ru-RU" sz="1400" b="1" i="1" dirty="0">
                <a:solidFill>
                  <a:srgbClr val="006699"/>
                </a:solidFill>
              </a:rPr>
              <a:t>компенсируются фактические расходы  в пределах 15 000 рублей на одного родителя) </a:t>
            </a:r>
            <a:endParaRPr lang="ru-RU" altLang="ru-RU" sz="1400" b="1" i="1" dirty="0">
              <a:solidFill>
                <a:srgbClr val="0066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900" y="6444133"/>
            <a:ext cx="1423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000" b="1" dirty="0">
                <a:solidFill>
                  <a:srgbClr val="006699"/>
                </a:solidFill>
              </a:rPr>
              <a:t>712</a:t>
            </a:r>
            <a:endParaRPr lang="ru-RU" altLang="ru-RU" b="1" dirty="0">
              <a:solidFill>
                <a:srgbClr val="006699"/>
              </a:solidFill>
              <a:latin typeface="Times New Roman" pitchFamily="16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80079" y="6794881"/>
            <a:ext cx="9708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04040"/>
                </a:solidFill>
              </a:rPr>
              <a:t>Продлим данную меру и на 2024 год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5243511" y="6516141"/>
            <a:ext cx="37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6699"/>
                </a:solidFill>
              </a:rPr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0950" y="3456673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404040"/>
                </a:solidFill>
              </a:rPr>
              <a:t>детей бесплатно отдохнули </a:t>
            </a:r>
            <a:br>
              <a:rPr lang="ru-RU" altLang="ru-RU" b="1" dirty="0">
                <a:solidFill>
                  <a:srgbClr val="404040"/>
                </a:solidFill>
              </a:rPr>
            </a:br>
            <a:r>
              <a:rPr lang="ru-RU" altLang="ru-RU" b="1" dirty="0">
                <a:solidFill>
                  <a:srgbClr val="404040"/>
                </a:solidFill>
              </a:rPr>
              <a:t>летом 2023 года</a:t>
            </a:r>
            <a:endParaRPr lang="ru-RU" altLang="ru-RU" b="1" dirty="0">
              <a:solidFill>
                <a:srgbClr val="006699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6"/>
          <a:stretch/>
        </p:blipFill>
        <p:spPr bwMode="auto">
          <a:xfrm>
            <a:off x="2991259" y="611485"/>
            <a:ext cx="7150571" cy="70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Прямоугольник 20"/>
          <p:cNvSpPr>
            <a:spLocks noChangeArrowheads="1"/>
          </p:cNvSpPr>
          <p:nvPr/>
        </p:nvSpPr>
        <p:spPr bwMode="auto">
          <a:xfrm>
            <a:off x="4809591" y="891827"/>
            <a:ext cx="5332239" cy="6779792"/>
          </a:xfrm>
          <a:prstGeom prst="rect">
            <a:avLst/>
          </a:prstGeom>
          <a:solidFill>
            <a:srgbClr val="006699">
              <a:alpha val="52000"/>
            </a:srgbClr>
          </a:solidFill>
          <a:ln>
            <a:noFill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006699"/>
              </a:solidFill>
            </a:endParaRPr>
          </a:p>
        </p:txBody>
      </p:sp>
      <p:pic>
        <p:nvPicPr>
          <p:cNvPr id="2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5876" y="-2038467"/>
            <a:ext cx="7379328" cy="11851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Прямоугольник 20"/>
          <p:cNvSpPr>
            <a:spLocks noChangeArrowheads="1"/>
          </p:cNvSpPr>
          <p:nvPr/>
        </p:nvSpPr>
        <p:spPr bwMode="auto">
          <a:xfrm>
            <a:off x="-6350" y="0"/>
            <a:ext cx="10086975" cy="881063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7177" name="Rectangle 5"/>
          <p:cNvSpPr>
            <a:spLocks noChangeArrowheads="1"/>
          </p:cNvSpPr>
          <p:nvPr/>
        </p:nvSpPr>
        <p:spPr bwMode="auto">
          <a:xfrm>
            <a:off x="287338" y="197846"/>
            <a:ext cx="8713787" cy="41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ru-RU" altLang="ru-RU" sz="2400" b="1" dirty="0">
                <a:solidFill>
                  <a:schemeClr val="bg1"/>
                </a:solidFill>
              </a:rPr>
              <a:t>Освобождение от транспортного налога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765175" y="1545860"/>
            <a:ext cx="4814354" cy="169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Участники СВО </a:t>
            </a:r>
            <a:b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были освобождены от транспортного налога на налоговый период</a:t>
            </a:r>
            <a:b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altLang="ru-RU" sz="2400" b="1" dirty="0">
                <a:solidFill>
                  <a:srgbClr val="006699"/>
                </a:solidFill>
              </a:rPr>
              <a:t>в 2021 году</a:t>
            </a:r>
            <a:endParaRPr lang="ru-RU" altLang="ru-RU" sz="1200" b="1" dirty="0">
              <a:solidFill>
                <a:srgbClr val="006699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91840" y="3522066"/>
            <a:ext cx="4211390" cy="105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Данная мера продлена и на налоговый период </a:t>
            </a:r>
            <a:r>
              <a:rPr lang="ru-RU" altLang="ru-RU" sz="2400" b="1" dirty="0">
                <a:solidFill>
                  <a:srgbClr val="006699"/>
                </a:solidFill>
              </a:rPr>
              <a:t>2022 года</a:t>
            </a:r>
          </a:p>
        </p:txBody>
      </p:sp>
      <p:pic>
        <p:nvPicPr>
          <p:cNvPr id="19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51321" b="14255"/>
          <a:stretch>
            <a:fillRect/>
          </a:stretch>
        </p:blipFill>
        <p:spPr bwMode="auto">
          <a:xfrm>
            <a:off x="335355" y="2009898"/>
            <a:ext cx="3921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51321" b="14255"/>
          <a:stretch>
            <a:fillRect/>
          </a:stretch>
        </p:blipFill>
        <p:spPr bwMode="auto">
          <a:xfrm>
            <a:off x="373062" y="3731170"/>
            <a:ext cx="3921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Lada Vesta лучшая российская машина | Автосалон Car-SO | Моск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Lada Vesta лучшая российская машина | Автосалон Car-SO | Москв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Lada Vesta лучшая российская машина | Автосалон Car-SO | Москв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Lada Vesta лучшая российская машина | Автосалон Car-SO | Моск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359792" y="5644094"/>
            <a:ext cx="4968552" cy="159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/>
            </a:pPr>
            <a:r>
              <a:rPr lang="ru-RU" altLang="ru-RU" sz="2800" b="1" dirty="0">
                <a:solidFill>
                  <a:schemeClr val="bg2">
                    <a:lumMod val="50000"/>
                  </a:schemeClr>
                </a:solidFill>
              </a:rPr>
              <a:t>Разработан  законопроект</a:t>
            </a:r>
            <a:br>
              <a:rPr lang="ru-RU" altLang="ru-RU" sz="2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altLang="ru-RU" sz="2800" b="1" dirty="0">
                <a:solidFill>
                  <a:schemeClr val="bg2">
                    <a:lumMod val="50000"/>
                  </a:schemeClr>
                </a:solidFill>
              </a:rPr>
              <a:t>по освобождению от транспортного налога на период </a:t>
            </a:r>
            <a:r>
              <a:rPr lang="ru-RU" altLang="ru-RU" sz="2800" b="1" dirty="0">
                <a:solidFill>
                  <a:srgbClr val="006699"/>
                </a:solidFill>
              </a:rPr>
              <a:t>за 2023 год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9654048" y="7190510"/>
            <a:ext cx="379412" cy="33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/>
          <a:stretch/>
        </p:blipFill>
        <p:spPr bwMode="auto">
          <a:xfrm>
            <a:off x="5433168" y="1100468"/>
            <a:ext cx="3386439" cy="5117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14" y="2394565"/>
            <a:ext cx="3467019" cy="479594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72256" y="5652045"/>
            <a:ext cx="773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rgbClr val="006699"/>
                </a:solidFill>
              </a:rPr>
              <a:t>!</a:t>
            </a:r>
            <a:endParaRPr lang="ru-RU" sz="66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325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dn5.vedomosti.ru/crop/image/2022/7d/grzg/original-lq.jpg?height=934&amp;width=16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2" y="6012085"/>
            <a:ext cx="10086975" cy="567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20"/>
          <p:cNvSpPr>
            <a:spLocks noChangeArrowheads="1"/>
          </p:cNvSpPr>
          <p:nvPr/>
        </p:nvSpPr>
        <p:spPr bwMode="auto">
          <a:xfrm>
            <a:off x="-17316" y="179437"/>
            <a:ext cx="10086975" cy="8362007"/>
          </a:xfrm>
          <a:prstGeom prst="rect">
            <a:avLst/>
          </a:prstGeom>
          <a:solidFill>
            <a:srgbClr val="006699">
              <a:alpha val="52000"/>
            </a:srgbClr>
          </a:solidFill>
          <a:ln>
            <a:noFill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0066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-6350" y="597392"/>
            <a:ext cx="10086975" cy="54146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/>
          </a:p>
        </p:txBody>
      </p:sp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9523413" y="7048500"/>
            <a:ext cx="379412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>
                <a:solidFill>
                  <a:srgbClr val="404040"/>
                </a:solidFill>
              </a:rPr>
              <a:t>3</a:t>
            </a:r>
          </a:p>
        </p:txBody>
      </p:sp>
      <p:sp>
        <p:nvSpPr>
          <p:cNvPr id="10243" name="Прямоугольник 20"/>
          <p:cNvSpPr>
            <a:spLocks noChangeArrowheads="1"/>
          </p:cNvSpPr>
          <p:nvPr/>
        </p:nvSpPr>
        <p:spPr bwMode="auto">
          <a:xfrm>
            <a:off x="-6350" y="0"/>
            <a:ext cx="10086975" cy="881063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pic>
        <p:nvPicPr>
          <p:cNvPr id="10244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10795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15900" y="92075"/>
            <a:ext cx="5113338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ru-RU" altLang="ru-RU" sz="2400" b="1" dirty="0">
                <a:solidFill>
                  <a:schemeClr val="bg1"/>
                </a:solidFill>
              </a:rPr>
              <a:t>Единовременная </a:t>
            </a:r>
          </a:p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ru-RU" altLang="ru-RU" sz="2400" b="1" dirty="0">
                <a:solidFill>
                  <a:schemeClr val="bg1"/>
                </a:solidFill>
              </a:rPr>
              <a:t>региональная выплата 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4464198" y="127000"/>
            <a:ext cx="3600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chemeClr val="bg1"/>
                </a:solidFill>
              </a:rPr>
              <a:t>50 тыс. рублей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143768" y="1259557"/>
            <a:ext cx="98647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6666"/>
                </a:solidFill>
              </a:rPr>
              <a:t>✓</a:t>
            </a:r>
            <a:r>
              <a:rPr lang="ru-RU" altLang="ru-RU" sz="1400" b="1" dirty="0">
                <a:solidFill>
                  <a:srgbClr val="006666"/>
                </a:solidFill>
              </a:rPr>
              <a:t> </a:t>
            </a:r>
            <a:r>
              <a:rPr lang="ru-RU" altLang="ru-RU" sz="1400" b="1" dirty="0"/>
              <a:t>граждане, проходящие военную службу по призыву в воинских частях, дислоцированных в регионе,</a:t>
            </a:r>
            <a:br>
              <a:rPr lang="ru-RU" altLang="ru-RU" sz="1400" b="1" dirty="0"/>
            </a:br>
            <a:r>
              <a:rPr lang="ru-RU" altLang="ru-RU" sz="1400" b="1" dirty="0"/>
              <a:t> и заключившие в период с 01.03.2023 по 31.12.2023 контракт с Минобороны РФ сроком на один год и более</a:t>
            </a:r>
          </a:p>
          <a:p>
            <a:endParaRPr lang="ru-RU" altLang="ru-RU" sz="1400" b="1" dirty="0"/>
          </a:p>
          <a:p>
            <a:r>
              <a:rPr lang="ru-RU" altLang="ru-RU" b="1" dirty="0">
                <a:solidFill>
                  <a:srgbClr val="006666"/>
                </a:solidFill>
              </a:rPr>
              <a:t>✓</a:t>
            </a:r>
            <a:r>
              <a:rPr lang="ru-RU" altLang="ru-RU" sz="1400" b="1" dirty="0">
                <a:solidFill>
                  <a:srgbClr val="006666"/>
                </a:solidFill>
              </a:rPr>
              <a:t> </a:t>
            </a:r>
            <a:r>
              <a:rPr lang="ru-RU" altLang="ru-RU" sz="1400" b="1" dirty="0"/>
              <a:t>проживающие на территории Кировской области призывники, заключившие не позднее 31.12.2023 контракт с Минобороны РФ сроком на один год и более</a:t>
            </a:r>
          </a:p>
          <a:p>
            <a:endParaRPr lang="ru-RU" altLang="ru-RU" sz="1400" b="1" dirty="0"/>
          </a:p>
          <a:p>
            <a:r>
              <a:rPr lang="ru-RU" altLang="ru-RU" b="1" dirty="0">
                <a:solidFill>
                  <a:srgbClr val="006666"/>
                </a:solidFill>
              </a:rPr>
              <a:t>✓ </a:t>
            </a:r>
            <a:r>
              <a:rPr lang="ru-RU" altLang="ru-RU" sz="1400" b="1" dirty="0"/>
              <a:t>пенсионеры силовых структур, заключившие не ранее 01.10.2023 контракт с Минобороны РФ сроком на один год и более через сборный пункт Кировской области, и военный комиссариат Кировской области</a:t>
            </a:r>
            <a:br>
              <a:rPr lang="ru-RU" altLang="ru-RU" sz="1400" b="1" dirty="0"/>
            </a:br>
            <a:r>
              <a:rPr lang="ru-RU" altLang="ru-RU" sz="1400" b="1" dirty="0"/>
              <a:t>для участия в СВО</a:t>
            </a:r>
          </a:p>
          <a:p>
            <a:endParaRPr lang="ru-RU" altLang="ru-RU" sz="1400" b="1" dirty="0"/>
          </a:p>
          <a:p>
            <a:r>
              <a:rPr lang="ru-RU" altLang="ru-RU" b="1" dirty="0">
                <a:solidFill>
                  <a:srgbClr val="006666"/>
                </a:solidFill>
              </a:rPr>
              <a:t>✓</a:t>
            </a:r>
            <a:r>
              <a:rPr lang="ru-RU" altLang="ru-RU" sz="1400" b="1" dirty="0">
                <a:solidFill>
                  <a:srgbClr val="006666"/>
                </a:solidFill>
              </a:rPr>
              <a:t> </a:t>
            </a:r>
            <a:r>
              <a:rPr lang="ru-RU" altLang="ru-RU" sz="1400" b="1" dirty="0"/>
              <a:t>мобилизованные граждане, находящиеся в местах постоянной дислокации воинских частей, выполняющие специальные задачи в составе группировок войск и заключившие не ранее 01.09.2023 контракт с Минобороны РФ</a:t>
            </a:r>
          </a:p>
          <a:p>
            <a:endParaRPr lang="ru-RU" altLang="ru-RU" sz="1400" b="1" dirty="0"/>
          </a:p>
          <a:p>
            <a:r>
              <a:rPr lang="ru-RU" altLang="ru-RU" b="1" dirty="0">
                <a:solidFill>
                  <a:srgbClr val="006666"/>
                </a:solidFill>
              </a:rPr>
              <a:t>✓</a:t>
            </a:r>
            <a:r>
              <a:rPr lang="ru-RU" altLang="ru-RU" sz="1400" b="1" dirty="0">
                <a:solidFill>
                  <a:srgbClr val="006666"/>
                </a:solidFill>
              </a:rPr>
              <a:t> </a:t>
            </a:r>
            <a:r>
              <a:rPr lang="ru-RU" altLang="ru-RU" sz="1400" b="1" dirty="0"/>
              <a:t>граждане, проживающие в регионе, заключившие в период с 10.08.2023 по 01.10.2023 контракт</a:t>
            </a:r>
            <a:br>
              <a:rPr lang="ru-RU" altLang="ru-RU" sz="1400" b="1" dirty="0"/>
            </a:br>
            <a:r>
              <a:rPr lang="ru-RU" altLang="ru-RU" sz="1000" b="1" i="1" dirty="0"/>
              <a:t>о прохождении военной службы в войсковой части 6961 </a:t>
            </a:r>
            <a:r>
              <a:rPr lang="ru-RU" altLang="ru-RU" sz="1400" b="1" dirty="0"/>
              <a:t>Федеральной службы войск </a:t>
            </a:r>
            <a:r>
              <a:rPr lang="ru-RU" altLang="ru-RU" sz="1400" b="1" dirty="0" err="1"/>
              <a:t>Нацгвардии</a:t>
            </a:r>
            <a:r>
              <a:rPr lang="ru-RU" altLang="ru-RU" sz="1400" b="1" dirty="0"/>
              <a:t> РФ, а также заключившие </a:t>
            </a:r>
            <a:r>
              <a:rPr lang="ru-RU" altLang="ru-RU" sz="1400" b="1" dirty="0">
                <a:solidFill>
                  <a:srgbClr val="000000"/>
                </a:solidFill>
              </a:rPr>
              <a:t>контракт </a:t>
            </a:r>
            <a:r>
              <a:rPr lang="ru-RU" altLang="ru-RU" sz="1000" b="1" i="1" dirty="0">
                <a:solidFill>
                  <a:srgbClr val="000000"/>
                </a:solidFill>
              </a:rPr>
              <a:t>о прохождении военной службы в иной войсковой части </a:t>
            </a:r>
            <a:r>
              <a:rPr lang="ru-RU" altLang="ru-RU" sz="1400" b="1" dirty="0">
                <a:solidFill>
                  <a:srgbClr val="000000"/>
                </a:solidFill>
              </a:rPr>
              <a:t>сроком на один год и более</a:t>
            </a:r>
            <a:r>
              <a:rPr lang="ru-RU" altLang="ru-RU" sz="1400" b="1" dirty="0"/>
              <a:t> и убывшие для дальнейшего прохождения военной службы по контракту в войсковую часть 6961, принимающие (принимавшие) участие в СВО</a:t>
            </a:r>
          </a:p>
          <a:p>
            <a:endParaRPr lang="ru-RU" altLang="ru-RU" sz="1400" b="1" dirty="0"/>
          </a:p>
          <a:p>
            <a:endParaRPr lang="ru-RU" altLang="ru-RU" sz="1400" dirty="0">
              <a:solidFill>
                <a:srgbClr val="FF0000"/>
              </a:solidFill>
            </a:endParaRPr>
          </a:p>
        </p:txBody>
      </p:sp>
      <p:sp>
        <p:nvSpPr>
          <p:cNvPr id="10248" name="Rectangle 5"/>
          <p:cNvSpPr>
            <a:spLocks noChangeArrowheads="1"/>
          </p:cNvSpPr>
          <p:nvPr/>
        </p:nvSpPr>
        <p:spPr bwMode="auto">
          <a:xfrm>
            <a:off x="296863" y="899517"/>
            <a:ext cx="68310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ru-RU" altLang="ru-RU" sz="2000" b="1" dirty="0">
                <a:solidFill>
                  <a:srgbClr val="404040"/>
                </a:solidFill>
              </a:rPr>
              <a:t>5 категорий получателей выплаты: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654048" y="7190510"/>
            <a:ext cx="379412" cy="33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dirty="0">
                <a:solidFill>
                  <a:schemeClr val="bg1"/>
                </a:solidFill>
              </a:rPr>
              <a:t>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9"/>
          <p:cNvSpPr>
            <a:spLocks noChangeArrowheads="1"/>
          </p:cNvSpPr>
          <p:nvPr/>
        </p:nvSpPr>
        <p:spPr bwMode="auto">
          <a:xfrm>
            <a:off x="4319588" y="5848350"/>
            <a:ext cx="5761037" cy="1709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0" y="4486103"/>
            <a:ext cx="9654048" cy="29745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/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0" y="116681"/>
            <a:ext cx="5761038" cy="1709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0080625" cy="8636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ru-RU">
              <a:solidFill>
                <a:srgbClr val="006699"/>
              </a:solidFill>
            </a:endParaRP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766312"/>
              </p:ext>
            </p:extLst>
          </p:nvPr>
        </p:nvGraphicFramePr>
        <p:xfrm>
          <a:off x="1587" y="1704975"/>
          <a:ext cx="10079038" cy="270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119063" y="28575"/>
            <a:ext cx="84137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ru-RU" sz="1500" b="1" dirty="0">
                <a:solidFill>
                  <a:schemeClr val="bg1"/>
                </a:solidFill>
                <a:latin typeface="Century Gothic" pitchFamily="34" charset="0"/>
              </a:rPr>
              <a:t>Статистические сведения об обращениях , поступивших в филиал </a:t>
            </a:r>
            <a:br>
              <a:rPr lang="ru-RU" sz="15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Century Gothic" pitchFamily="34" charset="0"/>
              </a:rPr>
              <a:t>Фонда поддержки участников специальной военной операции </a:t>
            </a:r>
            <a:br>
              <a:rPr lang="ru-RU" sz="15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Century Gothic" pitchFamily="34" charset="0"/>
              </a:rPr>
              <a:t>«Защитники Отечества»</a:t>
            </a: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/>
          <a:stretch>
            <a:fillRect/>
          </a:stretch>
        </p:blipFill>
        <p:spPr bwMode="auto">
          <a:xfrm>
            <a:off x="8667750" y="52388"/>
            <a:ext cx="14509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5761038" y="827088"/>
            <a:ext cx="13493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ru-RU" sz="3500" b="1" dirty="0">
                <a:solidFill>
                  <a:srgbClr val="006666"/>
                </a:solidFill>
                <a:latin typeface="Century Gothic" pitchFamily="34" charset="0"/>
              </a:rPr>
              <a:t>2104</a:t>
            </a:r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6750446" y="1019175"/>
            <a:ext cx="17462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чел.</a:t>
            </a: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425871" y="1547589"/>
            <a:ext cx="6270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ru-RU" sz="15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Темы: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824" y="4585126"/>
            <a:ext cx="1349375" cy="778887"/>
          </a:xfrm>
          <a:prstGeom prst="rect">
            <a:avLst/>
          </a:prstGeom>
          <a:noFill/>
        </p:spPr>
        <p:txBody>
          <a:bodyPr lIns="100794" tIns="50397" rIns="100794" bIns="50397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6666"/>
                </a:solidFill>
                <a:latin typeface="Century Gothic" pitchFamily="34" charset="0"/>
              </a:rPr>
              <a:t>86%</a:t>
            </a:r>
          </a:p>
        </p:txBody>
      </p:sp>
      <p:sp>
        <p:nvSpPr>
          <p:cNvPr id="12300" name="TextBox 13"/>
          <p:cNvSpPr txBox="1">
            <a:spLocks noChangeArrowheads="1"/>
          </p:cNvSpPr>
          <p:nvPr/>
        </p:nvSpPr>
        <p:spPr bwMode="auto">
          <a:xfrm>
            <a:off x="2132905" y="4643933"/>
            <a:ext cx="2619375" cy="70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ru-RU" sz="1300" dirty="0">
                <a:latin typeface="Century Gothic" pitchFamily="34" charset="0"/>
              </a:rPr>
              <a:t>вопросов</a:t>
            </a:r>
          </a:p>
          <a:p>
            <a:r>
              <a:rPr lang="ru-RU" sz="1300" dirty="0">
                <a:latin typeface="Century Gothic" pitchFamily="34" charset="0"/>
              </a:rPr>
              <a:t>отработано </a:t>
            </a:r>
          </a:p>
          <a:p>
            <a:r>
              <a:rPr lang="ru-RU" sz="1300" dirty="0">
                <a:latin typeface="Century Gothic" pitchFamily="34" charset="0"/>
              </a:rPr>
              <a:t>положительно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811" y="6012085"/>
            <a:ext cx="2084189" cy="1148219"/>
          </a:xfrm>
          <a:prstGeom prst="rect">
            <a:avLst/>
          </a:prstGeom>
          <a:noFill/>
        </p:spPr>
        <p:txBody>
          <a:bodyPr wrap="square" lIns="100794" tIns="50397" rIns="100794" bIns="50397"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006666"/>
                </a:solidFill>
                <a:latin typeface="Century Gothic" pitchFamily="34" charset="0"/>
              </a:rPr>
              <a:t>5 000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6666"/>
                </a:solidFill>
                <a:latin typeface="Century Gothic" pitchFamily="34" charset="0"/>
              </a:rPr>
              <a:t>семей</a:t>
            </a:r>
          </a:p>
        </p:txBody>
      </p:sp>
      <p:sp>
        <p:nvSpPr>
          <p:cNvPr id="12302" name="TextBox 15"/>
          <p:cNvSpPr txBox="1">
            <a:spLocks noChangeArrowheads="1"/>
          </p:cNvSpPr>
          <p:nvPr/>
        </p:nvSpPr>
        <p:spPr bwMode="auto">
          <a:xfrm>
            <a:off x="2140272" y="5529834"/>
            <a:ext cx="3260080" cy="18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94" tIns="50397" rIns="100794" bIns="50397">
            <a:spAutoFit/>
          </a:bodyPr>
          <a:lstStyle/>
          <a:p>
            <a:r>
              <a:rPr lang="ru-RU" sz="1300" dirty="0">
                <a:latin typeface="Century Gothic" pitchFamily="34" charset="0"/>
              </a:rPr>
              <a:t>члены семей участников СВО, ветераны СВО</a:t>
            </a:r>
            <a:br>
              <a:rPr lang="ru-RU" dirty="0">
                <a:latin typeface="Century Gothic" pitchFamily="34" charset="0"/>
              </a:rPr>
            </a:br>
            <a:r>
              <a:rPr lang="ru-RU" b="1" u="sng" dirty="0">
                <a:solidFill>
                  <a:srgbClr val="006666"/>
                </a:solidFill>
                <a:latin typeface="Century Gothic" pitchFamily="34" charset="0"/>
              </a:rPr>
              <a:t>на постоянном сопровождении Фонда и региональных социальных координаторов</a:t>
            </a:r>
          </a:p>
        </p:txBody>
      </p:sp>
      <p:sp>
        <p:nvSpPr>
          <p:cNvPr id="12304" name="TextBox 17"/>
          <p:cNvSpPr txBox="1">
            <a:spLocks noChangeArrowheads="1"/>
          </p:cNvSpPr>
          <p:nvPr/>
        </p:nvSpPr>
        <p:spPr bwMode="auto">
          <a:xfrm>
            <a:off x="4560887" y="7740277"/>
            <a:ext cx="3690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ru-RU" sz="1500" b="1" dirty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</a:rPr>
              <a:t>Категории обратившихся</a:t>
            </a:r>
            <a:r>
              <a:rPr lang="ru-RU" sz="1500" b="1" dirty="0">
                <a:latin typeface="Century Gothic" pitchFamily="34" charset="0"/>
              </a:rPr>
              <a:t>: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438" y="1042988"/>
            <a:ext cx="6510337" cy="342900"/>
          </a:xfrm>
          <a:prstGeom prst="rect">
            <a:avLst/>
          </a:prstGeom>
        </p:spPr>
        <p:txBody>
          <a:bodyPr lIns="100794" tIns="50397" rIns="100794" bIns="50397">
            <a:spAutoFit/>
          </a:bodyPr>
          <a:lstStyle/>
          <a:p>
            <a:pPr eaLnBrk="1">
              <a:lnSpc>
                <a:spcPct val="87000"/>
              </a:lnSpc>
              <a:spcBef>
                <a:spcPts val="14"/>
              </a:spcBef>
              <a:spcAft>
                <a:spcPts val="14"/>
              </a:spcAft>
              <a:buClr>
                <a:srgbClr val="000000"/>
              </a:buClr>
              <a:buSzPct val="100000"/>
              <a:tabLst>
                <a:tab pos="495223" algn="l"/>
                <a:tab pos="990444" algn="l"/>
                <a:tab pos="1485667" algn="l"/>
                <a:tab pos="1980888" algn="l"/>
                <a:tab pos="2476111" algn="l"/>
                <a:tab pos="2971332" algn="l"/>
                <a:tab pos="3466555" algn="l"/>
                <a:tab pos="3961776" algn="l"/>
                <a:tab pos="4456999" algn="l"/>
                <a:tab pos="4952221" algn="l"/>
                <a:tab pos="5447443" algn="l"/>
                <a:tab pos="5942665" algn="l"/>
                <a:tab pos="6437887" algn="l"/>
                <a:tab pos="6933109" algn="l"/>
                <a:tab pos="7428331" algn="l"/>
                <a:tab pos="7923553" algn="l"/>
                <a:tab pos="8418775" algn="l"/>
                <a:tab pos="8913997" algn="l"/>
                <a:tab pos="9409220" algn="l"/>
                <a:tab pos="9904441" algn="l"/>
                <a:tab pos="10399664" algn="l"/>
              </a:tabLst>
              <a:defRPr/>
            </a:pP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период 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01.06.2023 по 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.2023  </a:t>
            </a:r>
            <a:r>
              <a:rPr lang="ru-RU" altLang="ru-RU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обратились</a:t>
            </a:r>
          </a:p>
        </p:txBody>
      </p:sp>
      <p:sp>
        <p:nvSpPr>
          <p:cNvPr id="12306" name="TextBox 1"/>
          <p:cNvSpPr txBox="1">
            <a:spLocks noChangeArrowheads="1"/>
          </p:cNvSpPr>
          <p:nvPr/>
        </p:nvSpPr>
        <p:spPr bwMode="auto">
          <a:xfrm>
            <a:off x="3762375" y="3916363"/>
            <a:ext cx="1349375" cy="28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/>
          <a:p>
            <a:r>
              <a:rPr lang="ru-RU" sz="1200" b="1" dirty="0">
                <a:latin typeface="Century Gothic" pitchFamily="34" charset="0"/>
              </a:rPr>
              <a:t>388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654048" y="7190510"/>
            <a:ext cx="379412" cy="33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dirty="0"/>
              <a:t>8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8" t="143" r="5378" b="-143"/>
          <a:stretch/>
        </p:blipFill>
        <p:spPr bwMode="auto">
          <a:xfrm>
            <a:off x="6605588" y="3441554"/>
            <a:ext cx="2813728" cy="22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7" b="17813"/>
          <a:stretch/>
        </p:blipFill>
        <p:spPr bwMode="auto">
          <a:xfrm>
            <a:off x="5976416" y="5296001"/>
            <a:ext cx="2879783" cy="195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279525"/>
            <a:ext cx="96472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 bwMode="auto">
          <a:xfrm>
            <a:off x="-72256" y="800100"/>
            <a:ext cx="4597920" cy="67595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5" t="299" r="-415" b="-299"/>
          <a:stretch/>
        </p:blipFill>
        <p:spPr bwMode="auto">
          <a:xfrm>
            <a:off x="684410" y="5364013"/>
            <a:ext cx="2051646" cy="205164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14" descr="https://zavyatku.ru/wp-content/uploads/2022/09/zavyatk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5087466"/>
            <a:ext cx="158115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10080625" cy="881063"/>
          </a:xfrm>
          <a:prstGeom prst="rect">
            <a:avLst/>
          </a:prstGeom>
          <a:solidFill>
            <a:srgbClr val="006699"/>
          </a:solidFill>
          <a:ln w="9525" algn="ctr">
            <a:solidFill>
              <a:srgbClr val="006666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pic>
        <p:nvPicPr>
          <p:cNvPr id="13320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3" y="179388"/>
            <a:ext cx="574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15" descr="https://i.mycdn.me/i?r=AyENid1PUfRjbfTS8I1wumQ-UvwaDokKo7NirWTtJr5Pg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27" y="6258508"/>
            <a:ext cx="1142761" cy="11217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9" descr="https://samaraspr.ru/wp-content/uploads/2022/12/IMG_5848-scaled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6" t="-719"/>
          <a:stretch/>
        </p:blipFill>
        <p:spPr bwMode="auto">
          <a:xfrm>
            <a:off x="719832" y="1043532"/>
            <a:ext cx="1901898" cy="198365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2" descr="https://sun9-40.userapi.com/impg/fsjPhJYeF8xF5BI28_p5XKQgfmdXJTEurlrJFg/tswOObpMNV8.jpg?size=800x600&amp;quality=95&amp;sign=b6e0697c63ab2005755d79e7913f9402&amp;c_uniq_tag=p7xexaFoTJPlyrqcerz9_811bMvwzk959QC-6WoPYQM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878" y="4695031"/>
            <a:ext cx="1851025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Rectangle 5"/>
          <p:cNvSpPr>
            <a:spLocks noChangeArrowheads="1"/>
          </p:cNvSpPr>
          <p:nvPr/>
        </p:nvSpPr>
        <p:spPr bwMode="auto">
          <a:xfrm>
            <a:off x="287338" y="323850"/>
            <a:ext cx="7489825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ru-RU" altLang="ru-RU" sz="2400" b="1" dirty="0">
                <a:solidFill>
                  <a:schemeClr val="bg1"/>
                </a:solidFill>
              </a:rPr>
              <a:t>Поддержка  семей участников СВО 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2490" r="28564" b="-118"/>
          <a:stretch/>
        </p:blipFill>
        <p:spPr bwMode="auto">
          <a:xfrm>
            <a:off x="719832" y="3203773"/>
            <a:ext cx="1973342" cy="197334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328" r="69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8" name="TextBox 19"/>
          <p:cNvSpPr txBox="1">
            <a:spLocks noChangeArrowheads="1"/>
          </p:cNvSpPr>
          <p:nvPr/>
        </p:nvSpPr>
        <p:spPr bwMode="auto">
          <a:xfrm>
            <a:off x="3960192" y="1043533"/>
            <a:ext cx="78819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000" b="1" dirty="0">
                <a:solidFill>
                  <a:srgbClr val="006699"/>
                </a:solidFill>
              </a:rPr>
              <a:t>500 </a:t>
            </a:r>
          </a:p>
          <a:p>
            <a:r>
              <a:rPr lang="ru-RU" altLang="ru-RU" sz="2000" b="1" dirty="0">
                <a:solidFill>
                  <a:srgbClr val="404040"/>
                </a:solidFill>
              </a:rPr>
              <a:t>добровольцев оказали помощь</a:t>
            </a:r>
          </a:p>
          <a:p>
            <a:r>
              <a:rPr lang="ru-RU" altLang="ru-RU" sz="4000" b="1" dirty="0">
                <a:solidFill>
                  <a:srgbClr val="006699"/>
                </a:solidFill>
              </a:rPr>
              <a:t>1960 семьям</a:t>
            </a:r>
            <a:r>
              <a:rPr lang="ru-RU" altLang="ru-RU" sz="2000" b="1" dirty="0">
                <a:solidFill>
                  <a:srgbClr val="006699"/>
                </a:solidFill>
              </a:rPr>
              <a:t> </a:t>
            </a:r>
            <a:br>
              <a:rPr lang="ru-RU" altLang="ru-RU" sz="2000" b="1" dirty="0">
                <a:solidFill>
                  <a:srgbClr val="006699"/>
                </a:solidFill>
              </a:rPr>
            </a:br>
            <a:r>
              <a:rPr lang="ru-RU" altLang="ru-RU" sz="2000" b="1" dirty="0">
                <a:solidFill>
                  <a:srgbClr val="404040"/>
                </a:solidFill>
              </a:rPr>
              <a:t>участников СВО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528" y="4756794"/>
            <a:ext cx="1219200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7" descr="https://o-spide.ru/wp-content/uploads/2021/12/%D0%BB%D0%BE%D0%B3%D0%BE%D1%82%D0%B8%D0%BF-%D0%9A%D1%80%D0%B0%D1%81%D0%BD%D1%8B%D0%B9-%D0%BA%D1%80%D0%B5%D1%81%D1%82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71" y="6215582"/>
            <a:ext cx="123666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https://vdvkirov.ucoz.ru/pictures/11111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09" y="6135074"/>
            <a:ext cx="1569871" cy="14611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51321" b="14255"/>
          <a:stretch>
            <a:fillRect/>
          </a:stretch>
        </p:blipFill>
        <p:spPr bwMode="auto">
          <a:xfrm>
            <a:off x="3496071" y="1331565"/>
            <a:ext cx="3921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7" r="51321" b="14255"/>
          <a:stretch>
            <a:fillRect/>
          </a:stretch>
        </p:blipFill>
        <p:spPr bwMode="auto">
          <a:xfrm>
            <a:off x="3496071" y="2123653"/>
            <a:ext cx="392113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9654048" y="7190510"/>
            <a:ext cx="379412" cy="33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eaLnBrk="1"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altLang="ru-RU" dirty="0"/>
              <a:t>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96071" y="3063039"/>
            <a:ext cx="522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6699"/>
                </a:solidFill>
              </a:rPr>
              <a:t>- «Молодая Гвардия Единой России»</a:t>
            </a:r>
          </a:p>
          <a:p>
            <a:r>
              <a:rPr lang="ru-RU" b="1" i="1" dirty="0">
                <a:solidFill>
                  <a:srgbClr val="006699"/>
                </a:solidFill>
              </a:rPr>
              <a:t>- «Молодежка ОНФ»</a:t>
            </a:r>
          </a:p>
          <a:p>
            <a:r>
              <a:rPr lang="ru-RU" b="1" i="1" dirty="0">
                <a:solidFill>
                  <a:srgbClr val="006699"/>
                </a:solidFill>
              </a:rPr>
              <a:t>- «Волонтеры Победы»</a:t>
            </a:r>
          </a:p>
          <a:p>
            <a:r>
              <a:rPr lang="ru-RU" b="1" i="1" dirty="0">
                <a:solidFill>
                  <a:srgbClr val="006699"/>
                </a:solidFill>
              </a:rPr>
              <a:t>- «Российские Студенческие Отряды»</a:t>
            </a:r>
          </a:p>
          <a:p>
            <a:r>
              <a:rPr lang="ru-RU" b="1" i="1" dirty="0">
                <a:solidFill>
                  <a:srgbClr val="006699"/>
                </a:solidFill>
              </a:rPr>
              <a:t>- «Волонтеры-медики»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32622</TotalTime>
  <Words>582</Words>
  <Application>Microsoft Office PowerPoint</Application>
  <PresentationFormat>Произвольный</PresentationFormat>
  <Paragraphs>166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Малый бизнес  Кировской области: приглашение к сотрудничеству  Шаров Сергей Иванович  начальник управления  развития народных промыслов и ремесел  23 марта 2006 г. г. Киров</dc:title>
  <dc:creator>Диана Акчурина</dc:creator>
  <cp:lastModifiedBy>Dmitrii Kurdiumov</cp:lastModifiedBy>
  <cp:revision>1851</cp:revision>
  <cp:lastPrinted>2023-11-10T11:14:42Z</cp:lastPrinted>
  <dcterms:created xsi:type="dcterms:W3CDTF">1601-01-01T00:00:00Z</dcterms:created>
  <dcterms:modified xsi:type="dcterms:W3CDTF">2023-11-13T07:17:06Z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20</vt:i4>
  </property>
  <property fmtid="{D5CDD505-2E9C-101B-9397-08002B2CF9AE}" pid="4" name="PresentationFormat">
    <vt:lpwstr>Произвольный</vt:lpwstr>
  </property>
  <property fmtid="{D5CDD505-2E9C-101B-9397-08002B2CF9AE}" pid="5" name="Slides">
    <vt:i4>25</vt:i4>
  </property>
</Properties>
</file>